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5"/>
  </p:notesMasterIdLst>
  <p:sldIdLst>
    <p:sldId id="256" r:id="rId2"/>
    <p:sldId id="275" r:id="rId3"/>
    <p:sldId id="274" r:id="rId4"/>
    <p:sldId id="258" r:id="rId5"/>
    <p:sldId id="262" r:id="rId6"/>
    <p:sldId id="273" r:id="rId7"/>
    <p:sldId id="259" r:id="rId8"/>
    <p:sldId id="271" r:id="rId9"/>
    <p:sldId id="263" r:id="rId10"/>
    <p:sldId id="257" r:id="rId11"/>
    <p:sldId id="265" r:id="rId12"/>
    <p:sldId id="272" r:id="rId13"/>
    <p:sldId id="270"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4773"/>
    <a:srgbClr val="000000"/>
    <a:srgbClr val="E0C330"/>
    <a:srgbClr val="9CAF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10C7B-08F7-4220-8648-93844B75F359}" v="4" dt="2022-06-06T10:04:30.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51"/>
    <p:restoredTop sz="72861" autoAdjust="0"/>
  </p:normalViewPr>
  <p:slideViewPr>
    <p:cSldViewPr snapToGrid="0" snapToObjects="1">
      <p:cViewPr varScale="1">
        <p:scale>
          <a:sx n="105" d="100"/>
          <a:sy n="105" d="100"/>
        </p:scale>
        <p:origin x="113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dien Kenbeek" userId="fdde5540-df18-47c9-90f3-b234d18f0561" providerId="ADAL" clId="{18E68A3F-2B8E-44B0-BF5A-99940B034C25}"/>
    <pc:docChg chg="custSel addSld modSld">
      <pc:chgData name="Alberdien Kenbeek" userId="fdde5540-df18-47c9-90f3-b234d18f0561" providerId="ADAL" clId="{18E68A3F-2B8E-44B0-BF5A-99940B034C25}" dt="2022-06-06T11:04:32.276" v="852" actId="20577"/>
      <pc:docMkLst>
        <pc:docMk/>
      </pc:docMkLst>
      <pc:sldChg chg="modNotesTx">
        <pc:chgData name="Alberdien Kenbeek" userId="fdde5540-df18-47c9-90f3-b234d18f0561" providerId="ADAL" clId="{18E68A3F-2B8E-44B0-BF5A-99940B034C25}" dt="2022-06-06T11:04:32.276" v="852" actId="20577"/>
        <pc:sldMkLst>
          <pc:docMk/>
          <pc:sldMk cId="1604216857" sldId="270"/>
        </pc:sldMkLst>
      </pc:sldChg>
      <pc:sldChg chg="delSp modSp new mod modClrScheme chgLayout">
        <pc:chgData name="Alberdien Kenbeek" userId="fdde5540-df18-47c9-90f3-b234d18f0561" providerId="ADAL" clId="{18E68A3F-2B8E-44B0-BF5A-99940B034C25}" dt="2022-06-06T11:01:53.834" v="220" actId="20577"/>
        <pc:sldMkLst>
          <pc:docMk/>
          <pc:sldMk cId="1013398662" sldId="275"/>
        </pc:sldMkLst>
        <pc:spChg chg="mod ord">
          <ac:chgData name="Alberdien Kenbeek" userId="fdde5540-df18-47c9-90f3-b234d18f0561" providerId="ADAL" clId="{18E68A3F-2B8E-44B0-BF5A-99940B034C25}" dt="2022-06-06T11:00:52.536" v="48" actId="20577"/>
          <ac:spMkLst>
            <pc:docMk/>
            <pc:sldMk cId="1013398662" sldId="275"/>
            <ac:spMk id="2" creationId="{A39754AC-1E71-122C-BF79-0336A92CF1AC}"/>
          </ac:spMkLst>
        </pc:spChg>
        <pc:spChg chg="mod ord">
          <ac:chgData name="Alberdien Kenbeek" userId="fdde5540-df18-47c9-90f3-b234d18f0561" providerId="ADAL" clId="{18E68A3F-2B8E-44B0-BF5A-99940B034C25}" dt="2022-06-06T11:01:53.834" v="220" actId="20577"/>
          <ac:spMkLst>
            <pc:docMk/>
            <pc:sldMk cId="1013398662" sldId="275"/>
            <ac:spMk id="3" creationId="{9A6DBA32-15C6-D910-6CDE-21129A1A4DEF}"/>
          </ac:spMkLst>
        </pc:spChg>
        <pc:spChg chg="del">
          <ac:chgData name="Alberdien Kenbeek" userId="fdde5540-df18-47c9-90f3-b234d18f0561" providerId="ADAL" clId="{18E68A3F-2B8E-44B0-BF5A-99940B034C25}" dt="2022-06-06T11:00:14.616" v="13" actId="478"/>
          <ac:spMkLst>
            <pc:docMk/>
            <pc:sldMk cId="1013398662" sldId="275"/>
            <ac:spMk id="4" creationId="{FAFF0A64-C91A-9EC7-A5B8-C7C0E4112D2E}"/>
          </ac:spMkLst>
        </pc:spChg>
        <pc:spChg chg="del">
          <ac:chgData name="Alberdien Kenbeek" userId="fdde5540-df18-47c9-90f3-b234d18f0561" providerId="ADAL" clId="{18E68A3F-2B8E-44B0-BF5A-99940B034C25}" dt="2022-06-06T11:00:17.525" v="14" actId="478"/>
          <ac:spMkLst>
            <pc:docMk/>
            <pc:sldMk cId="1013398662" sldId="275"/>
            <ac:spMk id="5" creationId="{A06B66A3-E0F2-4873-9DD8-2A4E107E3606}"/>
          </ac:spMkLst>
        </pc:spChg>
      </pc:sldChg>
    </pc:docChg>
  </pc:docChgLst>
  <pc:docChgLst>
    <pc:chgData name="Alberdien Kenbeek" userId="fdde5540-df18-47c9-90f3-b234d18f0561" providerId="ADAL" clId="{01C10C7B-08F7-4220-8648-93844B75F359}"/>
    <pc:docChg chg="undo custSel addSld modSld sldOrd">
      <pc:chgData name="Alberdien Kenbeek" userId="fdde5540-df18-47c9-90f3-b234d18f0561" providerId="ADAL" clId="{01C10C7B-08F7-4220-8648-93844B75F359}" dt="2022-06-06T10:54:03.231" v="3386" actId="700"/>
      <pc:docMkLst>
        <pc:docMk/>
      </pc:docMkLst>
      <pc:sldChg chg="modNotesTx">
        <pc:chgData name="Alberdien Kenbeek" userId="fdde5540-df18-47c9-90f3-b234d18f0561" providerId="ADAL" clId="{01C10C7B-08F7-4220-8648-93844B75F359}" dt="2022-06-06T09:54:55.749" v="364" actId="20577"/>
        <pc:sldMkLst>
          <pc:docMk/>
          <pc:sldMk cId="705285311" sldId="256"/>
        </pc:sldMkLst>
      </pc:sldChg>
      <pc:sldChg chg="modSp mod ord modNotesTx">
        <pc:chgData name="Alberdien Kenbeek" userId="fdde5540-df18-47c9-90f3-b234d18f0561" providerId="ADAL" clId="{01C10C7B-08F7-4220-8648-93844B75F359}" dt="2022-06-06T10:53:35.462" v="3385" actId="20577"/>
        <pc:sldMkLst>
          <pc:docMk/>
          <pc:sldMk cId="2404807577" sldId="257"/>
        </pc:sldMkLst>
        <pc:spChg chg="mod">
          <ac:chgData name="Alberdien Kenbeek" userId="fdde5540-df18-47c9-90f3-b234d18f0561" providerId="ADAL" clId="{01C10C7B-08F7-4220-8648-93844B75F359}" dt="2022-06-06T09:43:19.026" v="2"/>
          <ac:spMkLst>
            <pc:docMk/>
            <pc:sldMk cId="2404807577" sldId="257"/>
            <ac:spMk id="2" creationId="{8846B447-0886-FE47-A4B4-ED854D09E6B3}"/>
          </ac:spMkLst>
        </pc:spChg>
        <pc:spChg chg="mod">
          <ac:chgData name="Alberdien Kenbeek" userId="fdde5540-df18-47c9-90f3-b234d18f0561" providerId="ADAL" clId="{01C10C7B-08F7-4220-8648-93844B75F359}" dt="2022-06-06T10:16:39.522" v="2616" actId="20577"/>
          <ac:spMkLst>
            <pc:docMk/>
            <pc:sldMk cId="2404807577" sldId="257"/>
            <ac:spMk id="3" creationId="{9D5DB446-98D2-A343-8356-EB3B5A84BF06}"/>
          </ac:spMkLst>
        </pc:spChg>
      </pc:sldChg>
      <pc:sldChg chg="addSp delSp modSp mod">
        <pc:chgData name="Alberdien Kenbeek" userId="fdde5540-df18-47c9-90f3-b234d18f0561" providerId="ADAL" clId="{01C10C7B-08F7-4220-8648-93844B75F359}" dt="2022-06-06T10:00:12.809" v="374" actId="1076"/>
        <pc:sldMkLst>
          <pc:docMk/>
          <pc:sldMk cId="3206604970" sldId="259"/>
        </pc:sldMkLst>
        <pc:spChg chg="del">
          <ac:chgData name="Alberdien Kenbeek" userId="fdde5540-df18-47c9-90f3-b234d18f0561" providerId="ADAL" clId="{01C10C7B-08F7-4220-8648-93844B75F359}" dt="2022-06-06T09:53:11.669" v="158" actId="478"/>
          <ac:spMkLst>
            <pc:docMk/>
            <pc:sldMk cId="3206604970" sldId="259"/>
            <ac:spMk id="4" creationId="{C43ADF92-FB85-AE46-BA61-1CFD30A532C3}"/>
          </ac:spMkLst>
        </pc:spChg>
        <pc:picChg chg="add mod">
          <ac:chgData name="Alberdien Kenbeek" userId="fdde5540-df18-47c9-90f3-b234d18f0561" providerId="ADAL" clId="{01C10C7B-08F7-4220-8648-93844B75F359}" dt="2022-06-06T10:00:12.809" v="374" actId="1076"/>
          <ac:picMkLst>
            <pc:docMk/>
            <pc:sldMk cId="3206604970" sldId="259"/>
            <ac:picMk id="7" creationId="{AB2D8ED8-0EDE-6579-4BC0-FA056995F95D}"/>
          </ac:picMkLst>
        </pc:picChg>
      </pc:sldChg>
      <pc:sldChg chg="modSp mod modNotesTx">
        <pc:chgData name="Alberdien Kenbeek" userId="fdde5540-df18-47c9-90f3-b234d18f0561" providerId="ADAL" clId="{01C10C7B-08F7-4220-8648-93844B75F359}" dt="2022-06-06T09:46:38.759" v="138" actId="20577"/>
        <pc:sldMkLst>
          <pc:docMk/>
          <pc:sldMk cId="1937360153" sldId="262"/>
        </pc:sldMkLst>
        <pc:spChg chg="mod">
          <ac:chgData name="Alberdien Kenbeek" userId="fdde5540-df18-47c9-90f3-b234d18f0561" providerId="ADAL" clId="{01C10C7B-08F7-4220-8648-93844B75F359}" dt="2022-06-06T09:45:51.509" v="133" actId="20577"/>
          <ac:spMkLst>
            <pc:docMk/>
            <pc:sldMk cId="1937360153" sldId="262"/>
            <ac:spMk id="6" creationId="{23166979-39B7-4F14-95FB-31E5A336FBA8}"/>
          </ac:spMkLst>
        </pc:spChg>
      </pc:sldChg>
      <pc:sldChg chg="modNotesTx">
        <pc:chgData name="Alberdien Kenbeek" userId="fdde5540-df18-47c9-90f3-b234d18f0561" providerId="ADAL" clId="{01C10C7B-08F7-4220-8648-93844B75F359}" dt="2022-06-06T10:02:05.999" v="632" actId="20577"/>
        <pc:sldMkLst>
          <pc:docMk/>
          <pc:sldMk cId="2427896958" sldId="263"/>
        </pc:sldMkLst>
      </pc:sldChg>
      <pc:sldChg chg="modNotesTx">
        <pc:chgData name="Alberdien Kenbeek" userId="fdde5540-df18-47c9-90f3-b234d18f0561" providerId="ADAL" clId="{01C10C7B-08F7-4220-8648-93844B75F359}" dt="2022-06-06T10:02:43.547" v="643" actId="20577"/>
        <pc:sldMkLst>
          <pc:docMk/>
          <pc:sldMk cId="3400523571" sldId="265"/>
        </pc:sldMkLst>
      </pc:sldChg>
      <pc:sldChg chg="modNotesTx">
        <pc:chgData name="Alberdien Kenbeek" userId="fdde5540-df18-47c9-90f3-b234d18f0561" providerId="ADAL" clId="{01C10C7B-08F7-4220-8648-93844B75F359}" dt="2022-06-06T10:02:54.520" v="644" actId="20577"/>
        <pc:sldMkLst>
          <pc:docMk/>
          <pc:sldMk cId="3610642936" sldId="272"/>
        </pc:sldMkLst>
      </pc:sldChg>
      <pc:sldChg chg="delSp modSp new mod modClrScheme chgLayout modNotesTx">
        <pc:chgData name="Alberdien Kenbeek" userId="fdde5540-df18-47c9-90f3-b234d18f0561" providerId="ADAL" clId="{01C10C7B-08F7-4220-8648-93844B75F359}" dt="2022-06-06T10:54:03.231" v="3386" actId="700"/>
        <pc:sldMkLst>
          <pc:docMk/>
          <pc:sldMk cId="3854084514" sldId="273"/>
        </pc:sldMkLst>
        <pc:spChg chg="mod ord">
          <ac:chgData name="Alberdien Kenbeek" userId="fdde5540-df18-47c9-90f3-b234d18f0561" providerId="ADAL" clId="{01C10C7B-08F7-4220-8648-93844B75F359}" dt="2022-06-06T10:54:03.231" v="3386" actId="700"/>
          <ac:spMkLst>
            <pc:docMk/>
            <pc:sldMk cId="3854084514" sldId="273"/>
            <ac:spMk id="2" creationId="{DE2C58DB-ABFA-B7DE-13A5-5B9DA7CD437C}"/>
          </ac:spMkLst>
        </pc:spChg>
        <pc:spChg chg="mod ord">
          <ac:chgData name="Alberdien Kenbeek" userId="fdde5540-df18-47c9-90f3-b234d18f0561" providerId="ADAL" clId="{01C10C7B-08F7-4220-8648-93844B75F359}" dt="2022-06-06T10:54:03.231" v="3386" actId="700"/>
          <ac:spMkLst>
            <pc:docMk/>
            <pc:sldMk cId="3854084514" sldId="273"/>
            <ac:spMk id="3" creationId="{9721A2F6-D689-DC45-242A-29D2A595386B}"/>
          </ac:spMkLst>
        </pc:spChg>
        <pc:spChg chg="del">
          <ac:chgData name="Alberdien Kenbeek" userId="fdde5540-df18-47c9-90f3-b234d18f0561" providerId="ADAL" clId="{01C10C7B-08F7-4220-8648-93844B75F359}" dt="2022-06-06T09:56:36.309" v="368" actId="478"/>
          <ac:spMkLst>
            <pc:docMk/>
            <pc:sldMk cId="3854084514" sldId="273"/>
            <ac:spMk id="4" creationId="{BC60AC90-0100-AAF7-6D28-B5EC720F038D}"/>
          </ac:spMkLst>
        </pc:spChg>
        <pc:spChg chg="mod ord">
          <ac:chgData name="Alberdien Kenbeek" userId="fdde5540-df18-47c9-90f3-b234d18f0561" providerId="ADAL" clId="{01C10C7B-08F7-4220-8648-93844B75F359}" dt="2022-06-06T10:54:03.231" v="3386" actId="700"/>
          <ac:spMkLst>
            <pc:docMk/>
            <pc:sldMk cId="3854084514" sldId="273"/>
            <ac:spMk id="5" creationId="{99975A21-A74D-E2A5-A27B-69A6DA5FBC89}"/>
          </ac:spMkLst>
        </pc:spChg>
      </pc:sldChg>
      <pc:sldChg chg="modSp add mod">
        <pc:chgData name="Alberdien Kenbeek" userId="fdde5540-df18-47c9-90f3-b234d18f0561" providerId="ADAL" clId="{01C10C7B-08F7-4220-8648-93844B75F359}" dt="2022-06-06T10:04:51.299" v="673" actId="20577"/>
        <pc:sldMkLst>
          <pc:docMk/>
          <pc:sldMk cId="101220628" sldId="274"/>
        </pc:sldMkLst>
        <pc:spChg chg="mod">
          <ac:chgData name="Alberdien Kenbeek" userId="fdde5540-df18-47c9-90f3-b234d18f0561" providerId="ADAL" clId="{01C10C7B-08F7-4220-8648-93844B75F359}" dt="2022-06-06T10:04:51.299" v="673" actId="20577"/>
          <ac:spMkLst>
            <pc:docMk/>
            <pc:sldMk cId="101220628" sldId="274"/>
            <ac:spMk id="3" creationId="{9D5DB446-98D2-A343-8356-EB3B5A84BF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96652-EC03-654F-8F30-33C9AA27BEDA}" type="datetimeFigureOut">
              <a:rPr lang="nl-NL" smtClean="0"/>
              <a:t>6-6-2022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18D6A-36E9-7340-A907-A477498F34FE}" type="slidenum">
              <a:rPr lang="nl-NL" smtClean="0"/>
              <a:t>‹#›</a:t>
            </a:fld>
            <a:endParaRPr lang="nl-NL"/>
          </a:p>
        </p:txBody>
      </p:sp>
    </p:spTree>
    <p:extLst>
      <p:ext uri="{BB962C8B-B14F-4D97-AF65-F5344CB8AC3E}">
        <p14:creationId xmlns:p14="http://schemas.microsoft.com/office/powerpoint/2010/main" val="264836307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Tips</a:t>
            </a: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Ga eens op zoek naar foto’s uit jouw couveusetijd. Die kan je in je presentatie verwerken.</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Het is ook heel leuk om je eerste kleertjes of een luiertje te laten zien. Daaraan zie je pas écht hoe klein je was toen je net was geboren.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Laat ook een normale luier zien. Dan kan iedereen goed zien hoe klein een te vroeg geboren baby nou eigenlijk is. </a:t>
            </a: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Bespreek de onderwerpen met je ouders/verzorgers, dan weet je precies hoe het bij jou was.</a:t>
            </a: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Ook kun je contact opnemen met het ziekenhuis waar je geboren bent. Misschien kun je wat spulletjes ophalen (luiertje, plakkertjes etc). </a:t>
            </a: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Ook kun je vragen of je het couveusekoffertje mag lenen, daarvoor kun je contact opnemen met een van de ziekenhuizen waar je hebt gelegen. Dat is een koffertje wat wij, Care4Neo, aan alle ziekenhuizen hebben gegeven met een babypop erin en allerlei spulletjes die handig zijn voor broertjes/zusjes om een beetje te begrijpen wat er gebeurt.</a:t>
            </a: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Je mag ons altijd mailen als je nog vragen hebt info@care4neo.nl of contact opnemen met Amber Bontekoe, zij is zelf te vroeg geboren. kleinmeisjemaakteenreisje@gmail.com</a:t>
            </a:r>
            <a:endParaRPr lang="en-US" sz="20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endParaRPr lang="en-US" sz="1800">
              <a:effectLst/>
              <a:latin typeface="Times New Roman" panose="02020603050405020304" pitchFamily="18" charset="0"/>
              <a:ea typeface="Times New Roman" panose="02020603050405020304" pitchFamily="18" charset="0"/>
            </a:endParaRPr>
          </a:p>
          <a:p>
            <a:endParaRPr lang="en-NL"/>
          </a:p>
        </p:txBody>
      </p:sp>
      <p:sp>
        <p:nvSpPr>
          <p:cNvPr id="4" name="Slide Number Placeholder 3"/>
          <p:cNvSpPr>
            <a:spLocks noGrp="1"/>
          </p:cNvSpPr>
          <p:nvPr>
            <p:ph type="sldNum" sz="quarter" idx="5"/>
          </p:nvPr>
        </p:nvSpPr>
        <p:spPr/>
        <p:txBody>
          <a:bodyPr/>
          <a:lstStyle/>
          <a:p>
            <a:fld id="{09018D6A-36E9-7340-A907-A477498F34FE}" type="slidenum">
              <a:rPr lang="nl-NL" smtClean="0"/>
              <a:t>1</a:t>
            </a:fld>
            <a:endParaRPr lang="nl-NL"/>
          </a:p>
        </p:txBody>
      </p:sp>
    </p:spTree>
    <p:extLst>
      <p:ext uri="{BB962C8B-B14F-4D97-AF65-F5344CB8AC3E}">
        <p14:creationId xmlns:p14="http://schemas.microsoft.com/office/powerpoint/2010/main" val="1354606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pPr>
            <a:r>
              <a:rPr lang="nl-NL" sz="1800">
                <a:solidFill>
                  <a:srgbClr val="000000"/>
                </a:solidFill>
                <a:effectLst/>
                <a:latin typeface="Arial" panose="020B0604020202020204" pitchFamily="34" charset="0"/>
                <a:ea typeface="Times New Roman" panose="02020603050405020304" pitchFamily="18" charset="0"/>
              </a:rPr>
              <a:t>Heb je w</a:t>
            </a:r>
            <a:r>
              <a:rPr lang="nl-NL" sz="1800">
                <a:effectLst/>
                <a:latin typeface="Arial" panose="020B0604020202020204" pitchFamily="34" charset="0"/>
                <a:ea typeface="Times New Roman" panose="02020603050405020304" pitchFamily="18" charset="0"/>
              </a:rPr>
              <a:t>el eens gehoord van Albert Einstein? Dat was een hele knappe wetenschapper, die heel veel dingen heeft ontdekt, waar wij nu nog steeds gebruik van maken. Misschien was hij zelfs wel een van de slimste mensen die er ooit zijn geweest. </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Ook Isaac Newton was een hele knappe man. Hij ontdekte de zwaartekracht: waarom iets dat valt niet blijft zweven. Toen hij heel lang geleden werd geboren woog hij maar 1,5 kilo, minder dan de helft van een baby die op de normale tijd is geboren.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Pablo Picasso werd ongeveer 100 jaar geleden veel te vroeg geboren, maar werd een van de beroemdste schilders van de wereld.</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Heb je wel eens gehoord van Napoleon? Meer dan 100 jaar geleden was hij een Franse generaal en heeft oorlog gevoerd en gewonnen, in veel landen van Europa. Hij was wel heel klein, en dat kwam door zijn vroeggeboorte. </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Lavezzie Rutjes presentator van ‘Mollenstreken’ en zoon van Nathan Rutjes hij was een profvoetballer, is geboren met 30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Jan Versteegh is televisiepresentator en geboren na 30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Jort Kelder is één van een drieling, alleen hij heeft het overleefd, ze zijn geboren na 35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Rene van Kooten, hij is een musicalster en staat nu bijvoorbeeld op het podium in de musical taitannic over dat schip dat in gezonken is. Zijn dochter is geboren met 26 weken en 1 dag</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Kimberly Klaver is een actrice en heeft in het eerst seizoen van Spangas gespeeld. Haar zoontje is geboren met 36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Mark Labrand is dj bij Radio 538, zijn dochtertje is geboren met 28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Pieter Derks is cabaretier, hij maakt grapjes op het podium. Zijn dochter is geboren met 33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Jeroen van Koningsbrugge is acteur en zanger, zijn zoon is geboren met 32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Paul de Leeuw is een televisiepresentator, zijn zoon is geboren met 26 weken</a:t>
            </a:r>
            <a:br>
              <a:rPr lang="nl-NL" sz="1800">
                <a:effectLst/>
                <a:latin typeface="Arial" panose="020B0604020202020204" pitchFamily="34" charset="0"/>
                <a:ea typeface="Times New Roman" panose="02020603050405020304" pitchFamily="18" charset="0"/>
              </a:rPr>
            </a:b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Dylan Groenewegen is een wielrenner, zijn zoon is geboren na 34 weken</a:t>
            </a:r>
            <a:endParaRPr lang="en-US"/>
          </a:p>
        </p:txBody>
      </p:sp>
      <p:sp>
        <p:nvSpPr>
          <p:cNvPr id="4" name="Slide Number Placeholder 3"/>
          <p:cNvSpPr>
            <a:spLocks noGrp="1"/>
          </p:cNvSpPr>
          <p:nvPr>
            <p:ph type="sldNum" sz="quarter" idx="5"/>
          </p:nvPr>
        </p:nvSpPr>
        <p:spPr/>
        <p:txBody>
          <a:bodyPr/>
          <a:lstStyle/>
          <a:p>
            <a:fld id="{09018D6A-36E9-7340-A907-A477498F34FE}" type="slidenum">
              <a:rPr lang="nl-NL" smtClean="0"/>
              <a:t>11</a:t>
            </a:fld>
            <a:endParaRPr lang="nl-NL"/>
          </a:p>
        </p:txBody>
      </p:sp>
    </p:spTree>
    <p:extLst>
      <p:ext uri="{BB962C8B-B14F-4D97-AF65-F5344CB8AC3E}">
        <p14:creationId xmlns:p14="http://schemas.microsoft.com/office/powerpoint/2010/main" val="2906863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Heb je op school moeite met bepaalde dingen?</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Of merk je helemaal niets aan jouw vroeggeboorte?</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nl-NL" sz="1800">
              <a:effectLst/>
              <a:latin typeface="Arial" panose="020B0604020202020204" pitchFamily="34"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Je kunt hier kort nog even iets over vertellen.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9018D6A-36E9-7340-A907-A477498F34FE}" type="slidenum">
              <a:rPr lang="nl-NL" smtClean="0"/>
              <a:t>12</a:t>
            </a:fld>
            <a:endParaRPr lang="nl-NL"/>
          </a:p>
        </p:txBody>
      </p:sp>
    </p:spTree>
    <p:extLst>
      <p:ext uri="{BB962C8B-B14F-4D97-AF65-F5344CB8AC3E}">
        <p14:creationId xmlns:p14="http://schemas.microsoft.com/office/powerpoint/2010/main" val="174670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Heb je je spreekbeurt gedaan? Wil je ons dan een mailtje sturen met jouw spreekbeurt? Leuk om te zien en wie weet kunnen wij die van ons dan weer aanpassen zodat deze nog beter wordt voor andere kinderen. We zullen jouw spreekbeurt nooit op internet zetten zonder toestemming van jou en je ouders. Dat geldt natuurlijk ook voor de foto’s die je hebt gebruikt. Je kunt jouw presentatie mailen naar info@care4neo.nl</a:t>
            </a:r>
          </a:p>
        </p:txBody>
      </p:sp>
      <p:sp>
        <p:nvSpPr>
          <p:cNvPr id="4" name="Slide Number Placeholder 3"/>
          <p:cNvSpPr>
            <a:spLocks noGrp="1"/>
          </p:cNvSpPr>
          <p:nvPr>
            <p:ph type="sldNum" sz="quarter" idx="5"/>
          </p:nvPr>
        </p:nvSpPr>
        <p:spPr/>
        <p:txBody>
          <a:bodyPr/>
          <a:lstStyle/>
          <a:p>
            <a:fld id="{09018D6A-36E9-7340-A907-A477498F34FE}" type="slidenum">
              <a:rPr lang="nl-NL" smtClean="0"/>
              <a:t>13</a:t>
            </a:fld>
            <a:endParaRPr lang="nl-NL"/>
          </a:p>
        </p:txBody>
      </p:sp>
    </p:spTree>
    <p:extLst>
      <p:ext uri="{BB962C8B-B14F-4D97-AF65-F5344CB8AC3E}">
        <p14:creationId xmlns:p14="http://schemas.microsoft.com/office/powerpoint/2010/main" val="403502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9018D6A-36E9-7340-A907-A477498F34FE}" type="slidenum">
              <a:rPr lang="nl-NL" smtClean="0"/>
              <a:t>3</a:t>
            </a:fld>
            <a:endParaRPr lang="nl-NL"/>
          </a:p>
        </p:txBody>
      </p:sp>
    </p:spTree>
    <p:extLst>
      <p:ext uri="{BB962C8B-B14F-4D97-AF65-F5344CB8AC3E}">
        <p14:creationId xmlns:p14="http://schemas.microsoft.com/office/powerpoint/2010/main" val="1578521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nl-NL" sz="900">
                <a:effectLst/>
                <a:latin typeface="Arial" panose="020B0604020202020204" pitchFamily="34" charset="0"/>
                <a:ea typeface="Times New Roman" panose="02020603050405020304" pitchFamily="18" charset="0"/>
              </a:rPr>
              <a:t>Vertel waarom je voor dit onderwerp hebt gekozen, bijvoorbeeld omdat je zelf te vroeg geboren bent. Suggestie: een foto uit jouw ziekenhuistijd.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900">
                <a:effectLst/>
                <a:latin typeface="Arial" panose="020B0604020202020204" pitchFamily="34" charset="0"/>
                <a:ea typeface="Times New Roman" panose="02020603050405020304" pitchFamily="18" charset="0"/>
              </a:rPr>
              <a:t>Vertel iets over je eigen situatie:</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900">
                <a:effectLst/>
                <a:latin typeface="Arial" panose="020B0604020202020204" pitchFamily="34" charset="0"/>
                <a:ea typeface="Times New Roman" panose="02020603050405020304" pitchFamily="18" charset="0"/>
              </a:rPr>
              <a:t>Met hoeveel weken ben je geboren?</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900">
                <a:effectLst/>
                <a:latin typeface="Arial" panose="020B0604020202020204" pitchFamily="34" charset="0"/>
                <a:ea typeface="Times New Roman" panose="02020603050405020304" pitchFamily="18" charset="0"/>
              </a:rPr>
              <a:t>In welk ziekenhuis was dat?</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900">
                <a:effectLst/>
                <a:latin typeface="Arial" panose="020B0604020202020204" pitchFamily="34" charset="0"/>
                <a:ea typeface="Times New Roman" panose="02020603050405020304" pitchFamily="18" charset="0"/>
              </a:rPr>
              <a:t>Hoeveel woog je?</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900">
                <a:effectLst/>
                <a:latin typeface="Arial" panose="020B0604020202020204" pitchFamily="34" charset="0"/>
                <a:ea typeface="Times New Roman" panose="02020603050405020304" pitchFamily="18" charset="0"/>
              </a:rPr>
              <a:t>Hoe komt het dat je te vroeg geboren bent?</a:t>
            </a:r>
          </a:p>
          <a:p>
            <a:pPr marL="342900" marR="0" lvl="0" indent="-342900">
              <a:spcBef>
                <a:spcPts val="0"/>
              </a:spcBef>
              <a:spcAft>
                <a:spcPts val="0"/>
              </a:spcAft>
              <a:buFont typeface="Arial" panose="020B0604020202020204" pitchFamily="34" charset="0"/>
              <a:buChar char="-"/>
            </a:pPr>
            <a:r>
              <a:rPr lang="nl-NL" sz="900">
                <a:effectLst/>
                <a:latin typeface="Arial" panose="020B0604020202020204" pitchFamily="34" charset="0"/>
                <a:ea typeface="Times New Roman" panose="02020603050405020304" pitchFamily="18" charset="0"/>
              </a:rPr>
              <a:t>Hoe lang heb je in het ziekenhuis gelegen?</a:t>
            </a:r>
            <a:endParaRPr lang="en-US" sz="900">
              <a:effectLst/>
              <a:latin typeface="Times New Roman" panose="02020603050405020304" pitchFamily="18" charset="0"/>
              <a:ea typeface="Times New Roman" panose="02020603050405020304" pitchFamily="18" charset="0"/>
            </a:endParaRPr>
          </a:p>
          <a:p>
            <a:endParaRPr lang="en-NL"/>
          </a:p>
        </p:txBody>
      </p:sp>
      <p:sp>
        <p:nvSpPr>
          <p:cNvPr id="4" name="Slide Number Placeholder 3"/>
          <p:cNvSpPr>
            <a:spLocks noGrp="1"/>
          </p:cNvSpPr>
          <p:nvPr>
            <p:ph type="sldNum" sz="quarter" idx="5"/>
          </p:nvPr>
        </p:nvSpPr>
        <p:spPr/>
        <p:txBody>
          <a:bodyPr/>
          <a:lstStyle/>
          <a:p>
            <a:fld id="{09018D6A-36E9-7340-A907-A477498F34FE}" type="slidenum">
              <a:rPr lang="nl-NL" smtClean="0"/>
              <a:t>4</a:t>
            </a:fld>
            <a:endParaRPr lang="nl-NL"/>
          </a:p>
        </p:txBody>
      </p:sp>
    </p:spTree>
    <p:extLst>
      <p:ext uri="{BB962C8B-B14F-4D97-AF65-F5344CB8AC3E}">
        <p14:creationId xmlns:p14="http://schemas.microsoft.com/office/powerpoint/2010/main" val="172508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800">
                <a:effectLst/>
                <a:latin typeface="Arial" panose="020B0604020202020204" pitchFamily="34" charset="0"/>
                <a:ea typeface="Times New Roman" panose="02020603050405020304" pitchFamily="18" charset="0"/>
              </a:rPr>
              <a:t>Een baby blijft normaal ongeveer 9 maanden in de buik van de moeder, dit is 40 weken. Als een baby meer dan 3 weken te vroeg wordt geboren noemen we dat een vroeggeboorte en is de baby prematuur. Sommige baby’s worden zelfs 3 maanden te vroeg geboren. Een tweeling of drieling wordt vaak te vroeg geboren doordat er te weinig ruimte in de buik van hun moeder is. Als je te klein bent geboren voor de termijn, dan heet dat dysmatuur</a:t>
            </a:r>
            <a:endParaRPr lang="en-US" sz="1800">
              <a:effectLst/>
              <a:latin typeface="Times New Roman" panose="02020603050405020304" pitchFamily="18" charset="0"/>
              <a:ea typeface="Times New Roman" panose="02020603050405020304" pitchFamily="18" charset="0"/>
            </a:endParaRPr>
          </a:p>
          <a:p>
            <a:endParaRPr lang="en-NL"/>
          </a:p>
        </p:txBody>
      </p:sp>
      <p:sp>
        <p:nvSpPr>
          <p:cNvPr id="4" name="Slide Number Placeholder 3"/>
          <p:cNvSpPr>
            <a:spLocks noGrp="1"/>
          </p:cNvSpPr>
          <p:nvPr>
            <p:ph type="sldNum" sz="quarter" idx="5"/>
          </p:nvPr>
        </p:nvSpPr>
        <p:spPr/>
        <p:txBody>
          <a:bodyPr/>
          <a:lstStyle/>
          <a:p>
            <a:fld id="{09018D6A-36E9-7340-A907-A477498F34FE}" type="slidenum">
              <a:rPr lang="nl-NL" smtClean="0"/>
              <a:t>5</a:t>
            </a:fld>
            <a:endParaRPr lang="nl-NL"/>
          </a:p>
        </p:txBody>
      </p:sp>
    </p:spTree>
    <p:extLst>
      <p:ext uri="{BB962C8B-B14F-4D97-AF65-F5344CB8AC3E}">
        <p14:creationId xmlns:p14="http://schemas.microsoft.com/office/powerpoint/2010/main" val="170430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https://www.care4neo.nl/neonatologie/neonatologie-nicu/neonatologie-nicu</a:t>
            </a:r>
          </a:p>
        </p:txBody>
      </p:sp>
      <p:sp>
        <p:nvSpPr>
          <p:cNvPr id="4" name="Slide Number Placeholder 3"/>
          <p:cNvSpPr>
            <a:spLocks noGrp="1"/>
          </p:cNvSpPr>
          <p:nvPr>
            <p:ph type="sldNum" sz="quarter" idx="5"/>
          </p:nvPr>
        </p:nvSpPr>
        <p:spPr/>
        <p:txBody>
          <a:bodyPr/>
          <a:lstStyle/>
          <a:p>
            <a:fld id="{09018D6A-36E9-7340-A907-A477498F34FE}" type="slidenum">
              <a:rPr lang="nl-NL" smtClean="0"/>
              <a:t>6</a:t>
            </a:fld>
            <a:endParaRPr lang="nl-NL"/>
          </a:p>
        </p:txBody>
      </p:sp>
    </p:spTree>
    <p:extLst>
      <p:ext uri="{BB962C8B-B14F-4D97-AF65-F5344CB8AC3E}">
        <p14:creationId xmlns:p14="http://schemas.microsoft.com/office/powerpoint/2010/main" val="237695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pPr>
            <a:r>
              <a:rPr lang="nl-NL" sz="1800">
                <a:solidFill>
                  <a:srgbClr val="000000"/>
                </a:solidFill>
                <a:effectLst/>
                <a:latin typeface="Arial" panose="020B0604020202020204" pitchFamily="34" charset="0"/>
                <a:ea typeface="Times New Roman" panose="02020603050405020304" pitchFamily="18" charset="0"/>
              </a:rPr>
              <a:t>In een couveuse liggen te vroeg geboren, zieke of te kleine baby’s. In de couveuse is het warm, vochtig en heel schoon. Een couveuse is een glazen kast met deurtjes erin. Hierdoor kunnen de dokters, zusters en ouders hun handen doorheen doen om de baby te verzorgen en te knuffelen. De couveuse kan ook helemaal open, maar het verzorgen gebeurt via de gaten. </a:t>
            </a:r>
            <a:r>
              <a:rPr lang="nl-NL" sz="1800">
                <a:effectLst/>
                <a:latin typeface="Arial" panose="020B0604020202020204" pitchFamily="34" charset="0"/>
                <a:ea typeface="Times New Roman" panose="02020603050405020304" pitchFamily="18" charset="0"/>
              </a:rPr>
              <a:t>Omdat als ze de couveuse helemaal openmaken, het te veel warmte kost.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solidFill>
                  <a:srgbClr val="000000"/>
                </a:solidFill>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1800">
                <a:effectLst/>
                <a:latin typeface="Arial" panose="020B0604020202020204" pitchFamily="34" charset="0"/>
                <a:ea typeface="Times New Roman" panose="02020603050405020304" pitchFamily="18" charset="0"/>
              </a:rPr>
              <a:t>Baby’s die te vroeg geboren worden, zijn veel te klein en veel te licht. Hoe groot ze zijn hangt ervan af hoe lang ze in de buik van hun moeder hebben gezeten. Sommige premature baby’s wegen als ze geboren worden minder dan een kilo. Dat is veel te weinig. Baby’s die op de normale tijd worden geboren wegen meestal 4 of 6 keer zoveel.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9018D6A-36E9-7340-A907-A477498F34FE}" type="slidenum">
              <a:rPr lang="nl-NL" smtClean="0"/>
              <a:t>7</a:t>
            </a:fld>
            <a:endParaRPr lang="nl-NL"/>
          </a:p>
        </p:txBody>
      </p:sp>
    </p:spTree>
    <p:extLst>
      <p:ext uri="{BB962C8B-B14F-4D97-AF65-F5344CB8AC3E}">
        <p14:creationId xmlns:p14="http://schemas.microsoft.com/office/powerpoint/2010/main" val="13265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Meer informatie: https://www.steunemma.nl/news/neonatologie/prof-dr-hugo-heymans-vertelt-de-ic-neonatologie-van-vroeger-en-nu-17257</a:t>
            </a:r>
          </a:p>
          <a:p>
            <a:endParaRPr lang="en-US"/>
          </a:p>
          <a:p>
            <a:pPr marL="0" marR="0">
              <a:spcBef>
                <a:spcPts val="0"/>
              </a:spcBef>
              <a:spcAft>
                <a:spcPts val="0"/>
              </a:spcAft>
            </a:pPr>
            <a:r>
              <a:rPr lang="nl-NL" sz="1800">
                <a:effectLst/>
                <a:latin typeface="Arial" panose="020B0604020202020204" pitchFamily="34" charset="0"/>
                <a:ea typeface="Times New Roman" panose="02020603050405020304" pitchFamily="18" charset="0"/>
              </a:rPr>
              <a:t>De couveuse bestaat ongeveer 185 jaar. Vroeger hadden ze ook couveuses maar die waren niet zo technisch en zo mooi als nu. De eerste couveuse werd uitgevonden in 1835 door een handwerker uit Sint-Petersburg. Hij maakte een bak met ongeveer 10 liter warm water, daar legde hij een bedje in met een baby die kleren aan had. De bak met water werd afgedekt met een doek. Regelmatig werd de temperatuur gemeten en om de 2 uur werd het water verschoond.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In 1901 werd er in Frankrijk een tentoonstelling gehouden van couveuses met levende baby’s. Er kwam veel publiek op af, dus er kwam veel geld binnen.</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Veel slechte mensen wilden geld verdienen en gingen dat nadoen, daarbij belandde de baby’s meestal in het circus of op de kermis.</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Ze hielden totaal geen rekening met de ouders van de baby’s, die zagen hun baby meestal nooit meer terug. Door deze tentoonstellingen kregen de doctoren wel steeds betere couveuses. Rond 1931 is de couveuse ontworpen zoals hij nu is.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018D6A-36E9-7340-A907-A477498F34FE}" type="slidenum">
              <a:rPr lang="nl-NL" smtClean="0"/>
              <a:t>8</a:t>
            </a:fld>
            <a:endParaRPr lang="nl-NL"/>
          </a:p>
        </p:txBody>
      </p:sp>
    </p:spTree>
    <p:extLst>
      <p:ext uri="{BB962C8B-B14F-4D97-AF65-F5344CB8AC3E}">
        <p14:creationId xmlns:p14="http://schemas.microsoft.com/office/powerpoint/2010/main" val="2545879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nl-NL" sz="1100">
                <a:effectLst/>
                <a:latin typeface="Arial" panose="020B0604020202020204" pitchFamily="34" charset="0"/>
                <a:ea typeface="Times New Roman" panose="02020603050405020304" pitchFamily="18" charset="0"/>
              </a:rPr>
              <a:t>Je kunt in je spreekbeurt deze onderwerpen allemaal bespreken, of kies er een paar uit. Zeker als je er een paar foto’s bij doet, zullen je klasgenoten dat vast interessant vinden. </a:t>
            </a:r>
          </a:p>
          <a:p>
            <a:pPr marL="0" marR="0">
              <a:spcBef>
                <a:spcPts val="0"/>
              </a:spcBef>
              <a:spcAft>
                <a:spcPts val="0"/>
              </a:spcAft>
            </a:pPr>
            <a:endParaRPr lang="nl-NL" sz="1100">
              <a:effectLst/>
              <a:latin typeface="Arial" panose="020B0604020202020204" pitchFamily="34"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Couveusekinderen worden verzorgd door een neonatoloog. </a:t>
            </a:r>
            <a:r>
              <a:rPr lang="nl-NL" sz="1100" b="1">
                <a:effectLst/>
                <a:latin typeface="Arial" panose="020B0604020202020204" pitchFamily="34" charset="0"/>
                <a:ea typeface="Times New Roman" panose="02020603050405020304" pitchFamily="18" charset="0"/>
              </a:rPr>
              <a:t>Neo</a:t>
            </a:r>
            <a:r>
              <a:rPr lang="nl-NL" sz="1100">
                <a:effectLst/>
                <a:latin typeface="Arial" panose="020B0604020202020204" pitchFamily="34" charset="0"/>
                <a:ea typeface="Times New Roman" panose="02020603050405020304" pitchFamily="18" charset="0"/>
              </a:rPr>
              <a:t> betekent nieuw en </a:t>
            </a:r>
            <a:r>
              <a:rPr lang="nl-NL" sz="1100" b="1">
                <a:effectLst/>
                <a:latin typeface="Arial" panose="020B0604020202020204" pitchFamily="34" charset="0"/>
                <a:ea typeface="Times New Roman" panose="02020603050405020304" pitchFamily="18" charset="0"/>
              </a:rPr>
              <a:t>nataal</a:t>
            </a:r>
            <a:r>
              <a:rPr lang="nl-NL" sz="1100">
                <a:effectLst/>
                <a:latin typeface="Arial" panose="020B0604020202020204" pitchFamily="34" charset="0"/>
                <a:ea typeface="Times New Roman" panose="02020603050405020304" pitchFamily="18" charset="0"/>
              </a:rPr>
              <a:t> betekend geboren. Nieuw geboren dus, pas geboren. </a:t>
            </a:r>
            <a:r>
              <a:rPr lang="nl-NL" sz="1100">
                <a:solidFill>
                  <a:srgbClr val="000000"/>
                </a:solidFill>
                <a:effectLst/>
                <a:latin typeface="Arial" panose="020B0604020202020204" pitchFamily="34" charset="0"/>
                <a:ea typeface="Times New Roman" panose="02020603050405020304" pitchFamily="18" charset="0"/>
              </a:rPr>
              <a:t>Een couveusekindje ligt is aan veel verschillende apparaten aangesloten, dit om het kindje goed in de gaten te houden of zelfs echt in leven te houden.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solidFill>
                  <a:srgbClr val="000000"/>
                </a:solidFill>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solidFill>
                  <a:srgbClr val="000000"/>
                </a:solidFill>
                <a:effectLst/>
                <a:latin typeface="Arial" panose="020B0604020202020204" pitchFamily="34" charset="0"/>
                <a:ea typeface="Times New Roman" panose="02020603050405020304" pitchFamily="18" charset="0"/>
              </a:rPr>
              <a:t>Apparatuur</a:t>
            </a:r>
            <a:endParaRPr lang="en-US" sz="1200" b="1">
              <a:solidFill>
                <a:schemeClr val="tx1"/>
              </a:solidFill>
              <a:effectLst/>
              <a:latin typeface="Times New Roman" panose="02020603050405020304" pitchFamily="18" charset="0"/>
              <a:ea typeface="Times New Roman" panose="02020603050405020304" pitchFamily="18" charset="0"/>
            </a:endParaRPr>
          </a:p>
          <a:p>
            <a:pPr marL="685800" marR="0" lvl="1" indent="-342900">
              <a:spcBef>
                <a:spcPts val="0"/>
              </a:spcBef>
              <a:spcAft>
                <a:spcPts val="0"/>
              </a:spcAft>
              <a:buFont typeface="Arial" panose="020B0604020202020204" pitchFamily="34" charset="0"/>
              <a:buChar char="-"/>
            </a:pPr>
            <a:r>
              <a:rPr lang="nl-NL" sz="1100">
                <a:solidFill>
                  <a:srgbClr val="000000"/>
                </a:solidFill>
                <a:effectLst/>
                <a:latin typeface="Arial" panose="020B0604020202020204" pitchFamily="34" charset="0"/>
                <a:ea typeface="Times New Roman" panose="02020603050405020304" pitchFamily="18" charset="0"/>
              </a:rPr>
              <a:t>Om het voetje zit een bandje met een rood lampje. Dat is voor de zuurstofmeting in het bloed Dat zie je op de monitor.</a:t>
            </a:r>
            <a:endParaRPr lang="en-US" sz="1200">
              <a:solidFill>
                <a:srgbClr val="000000"/>
              </a:solidFill>
              <a:effectLst/>
              <a:latin typeface="Times New Roman" panose="02020603050405020304" pitchFamily="18" charset="0"/>
              <a:ea typeface="Times New Roman" panose="02020603050405020304" pitchFamily="18" charset="0"/>
            </a:endParaRPr>
          </a:p>
          <a:p>
            <a:pPr marL="685800" marR="0" lvl="1" indent="-342900">
              <a:spcBef>
                <a:spcPts val="0"/>
              </a:spcBef>
              <a:spcAft>
                <a:spcPts val="0"/>
              </a:spcAft>
              <a:buFont typeface="Arial" panose="020B0604020202020204" pitchFamily="34" charset="0"/>
              <a:buChar char="-"/>
            </a:pPr>
            <a:r>
              <a:rPr lang="nl-NL" sz="1100">
                <a:effectLst/>
                <a:latin typeface="Arial" panose="020B0604020202020204" pitchFamily="34" charset="0"/>
                <a:ea typeface="Times New Roman" panose="02020603050405020304" pitchFamily="18" charset="0"/>
              </a:rPr>
              <a:t>Vaak</a:t>
            </a:r>
            <a:r>
              <a:rPr lang="nl-NL" sz="1100">
                <a:solidFill>
                  <a:srgbClr val="000000"/>
                </a:solidFill>
                <a:effectLst/>
                <a:latin typeface="Arial" panose="020B0604020202020204" pitchFamily="34" charset="0"/>
                <a:ea typeface="Times New Roman" panose="02020603050405020304" pitchFamily="18" charset="0"/>
              </a:rPr>
              <a:t> zit er een naamplaatje om het armpje of beentje, zodat ze kunnen zien welke baby welke is.</a:t>
            </a:r>
            <a:endParaRPr lang="en-US" sz="1200">
              <a:solidFill>
                <a:schemeClr val="tx1"/>
              </a:solidFill>
              <a:effectLst/>
              <a:latin typeface="Times New Roman" panose="02020603050405020304" pitchFamily="18" charset="0"/>
              <a:ea typeface="Times New Roman" panose="02020603050405020304" pitchFamily="18" charset="0"/>
            </a:endParaRPr>
          </a:p>
          <a:p>
            <a:pPr marL="685800" marR="0" lvl="1" indent="-342900">
              <a:spcBef>
                <a:spcPts val="0"/>
              </a:spcBef>
              <a:spcAft>
                <a:spcPts val="0"/>
              </a:spcAft>
              <a:buFont typeface="Arial" panose="020B0604020202020204" pitchFamily="34" charset="0"/>
              <a:buChar char="-"/>
            </a:pPr>
            <a:r>
              <a:rPr lang="nl-NL" sz="1100">
                <a:solidFill>
                  <a:srgbClr val="000000"/>
                </a:solidFill>
                <a:effectLst/>
                <a:latin typeface="Arial" panose="020B0604020202020204" pitchFamily="34" charset="0"/>
                <a:ea typeface="Times New Roman" panose="02020603050405020304" pitchFamily="18" charset="0"/>
              </a:rPr>
              <a:t>Soms heeft de baby een soort buisje onder de neus waar zuurstof doorheen</a:t>
            </a:r>
            <a:r>
              <a:rPr lang="nl-NL" sz="1100">
                <a:effectLst/>
                <a:latin typeface="Arial" panose="020B0604020202020204" pitchFamily="34" charset="0"/>
                <a:ea typeface="Times New Roman" panose="02020603050405020304" pitchFamily="18" charset="0"/>
              </a:rPr>
              <a:t> gaat. Het zuurstof gaat zo door de neus naar longetjes, zodat hij beter ademhalen kan.</a:t>
            </a:r>
            <a:endParaRPr lang="en-US" sz="1200">
              <a:effectLst/>
              <a:latin typeface="Times New Roman" panose="02020603050405020304" pitchFamily="18" charset="0"/>
              <a:ea typeface="Times New Roman" panose="02020603050405020304" pitchFamily="18" charset="0"/>
            </a:endParaRPr>
          </a:p>
          <a:p>
            <a:pPr marL="685800" marR="0" lvl="1" indent="-342900">
              <a:spcBef>
                <a:spcPts val="0"/>
              </a:spcBef>
              <a:spcAft>
                <a:spcPts val="0"/>
              </a:spcAft>
              <a:buFont typeface="Arial" panose="020B0604020202020204" pitchFamily="34" charset="0"/>
              <a:buChar char="-"/>
            </a:pPr>
            <a:r>
              <a:rPr lang="nl-NL" sz="1100">
                <a:effectLst/>
                <a:latin typeface="Arial" panose="020B0604020202020204" pitchFamily="34" charset="0"/>
                <a:ea typeface="Times New Roman" panose="02020603050405020304" pitchFamily="18" charset="0"/>
              </a:rPr>
              <a:t>Als de baby ziek is of medicijnen nodig heeft, kunnen ze dat via een infuus toedienen. Bij een infuus zit er een slangetje in het handje of voetje, aan het slangetje kunnen ze wel vier pompen aansluiten om </a:t>
            </a:r>
            <a:r>
              <a:rPr lang="nl-NL" sz="1100">
                <a:solidFill>
                  <a:srgbClr val="000000"/>
                </a:solidFill>
                <a:effectLst/>
                <a:latin typeface="Arial" panose="020B0604020202020204" pitchFamily="34" charset="0"/>
                <a:ea typeface="Times New Roman" panose="02020603050405020304" pitchFamily="18" charset="0"/>
              </a:rPr>
              <a:t>medicijnen toe te dienen.</a:t>
            </a:r>
            <a:endParaRPr lang="en-US" sz="1200">
              <a:solidFill>
                <a:schemeClr val="tx1"/>
              </a:solidFill>
              <a:effectLst/>
              <a:latin typeface="Times New Roman" panose="02020603050405020304" pitchFamily="18" charset="0"/>
              <a:ea typeface="Times New Roman" panose="02020603050405020304" pitchFamily="18" charset="0"/>
            </a:endParaRPr>
          </a:p>
          <a:p>
            <a:pPr marL="685800" marR="0" lvl="1" indent="-342900">
              <a:spcBef>
                <a:spcPts val="0"/>
              </a:spcBef>
              <a:spcAft>
                <a:spcPts val="0"/>
              </a:spcAft>
              <a:buFont typeface="Arial" panose="020B0604020202020204" pitchFamily="34" charset="0"/>
              <a:buChar char="-"/>
            </a:pPr>
            <a:r>
              <a:rPr lang="nl-NL" sz="1100">
                <a:solidFill>
                  <a:srgbClr val="000000"/>
                </a:solidFill>
                <a:effectLst/>
                <a:latin typeface="Arial" panose="020B0604020202020204" pitchFamily="34" charset="0"/>
                <a:ea typeface="Times New Roman" panose="02020603050405020304" pitchFamily="18" charset="0"/>
              </a:rPr>
              <a:t>Een baby die te vroeg is geboren, kan nog niet drinken. Maar dat heeft hij</a:t>
            </a:r>
            <a:r>
              <a:rPr lang="nl-NL" sz="1100">
                <a:effectLst/>
                <a:latin typeface="Arial" panose="020B0604020202020204" pitchFamily="34" charset="0"/>
                <a:ea typeface="Times New Roman" panose="02020603050405020304" pitchFamily="18" charset="0"/>
              </a:rPr>
              <a:t> wel heel hard nodig om te kunnen groeien. Daarom krijgt het een infuus. Via dat infuus krijgt hij alle voedingsstoffen binnen die hij nodig heeft, en als hij ziek is zitten er soms ook medicijnen in. Later heeft hij soms geen infuus meer nodig. Dan krijgt hij het via een slangetje in de neus. Dit noemen ze een neussonde en zit helemaal tot in de buik. Als het baby’tje moet eten doen ze voedingsstoffen in het slangetje en spuiten ze het recht in de buik.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r>
              <a:rPr lang="nl-NL" sz="1100" b="1">
                <a:effectLst/>
                <a:latin typeface="Arial" panose="020B0604020202020204" pitchFamily="34" charset="0"/>
                <a:ea typeface="Times New Roman" panose="02020603050405020304" pitchFamily="18" charset="0"/>
              </a:rPr>
              <a:t>Temperatuur</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In een couveuse kun je de temperatuur regelen, maar ook de luchtvochtigheid. Want een te vroeg geboren baby heeft een heel dunnen huid en daardoor verliezen ze heel veel vocht.</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effectLst/>
                <a:latin typeface="Arial" panose="020B0604020202020204" pitchFamily="34" charset="0"/>
                <a:ea typeface="Times New Roman" panose="02020603050405020304" pitchFamily="18" charset="0"/>
              </a:rPr>
              <a:t>Snuggle </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In alle couveuses ligt tegenwoordig een Snuggle. Dit is een soort opgerolde handdoek. Het zorgt ervoor dat het kindje lekker warm en stevig ligt, net als in de baarmoeder. Ze leggen het kindje met de billetjes tegen de Snuggle en met bandjes die eraan vastzitten geven ze het baby'tje extra begrenzing en stevigheid. Want als ze de Snuggle niet gebruiken, wordt het kindje heel onrustig.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effectLst/>
                <a:latin typeface="Arial" panose="020B0604020202020204" pitchFamily="34" charset="0"/>
                <a:ea typeface="Times New Roman" panose="02020603050405020304" pitchFamily="18" charset="0"/>
              </a:rPr>
              <a:t>Geurdoekje</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Daarnaast krijgen alle babytjes een geurdoekje. De moeder legt dat een poosje tegen zich aan en zo komt haar geur in het doekje. Vervolgens leggen ze dat geurdoekje bij het kindje, zodat het de vertrouwde geur van moeder lekker kan ruiken.</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effectLst/>
                <a:latin typeface="Arial" panose="020B0604020202020204" pitchFamily="34" charset="0"/>
                <a:ea typeface="Times New Roman" panose="02020603050405020304" pitchFamily="18" charset="0"/>
              </a:rPr>
              <a:t>Luier</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Baby’s dragen in de couveuse alleen maar een luiertje, omdat ze het anders veel te warm krijgen, maar ook omdat de verpleegkundigen dan goed kunnen zien hoe het kindje ademt en of de huid nog goed is en het bijvoorbeeld niet te geel ziet.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solidFill>
                  <a:srgbClr val="000000"/>
                </a:solidFill>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effectLst/>
                <a:latin typeface="Arial" panose="020B0604020202020204" pitchFamily="34" charset="0"/>
                <a:ea typeface="Times New Roman" panose="02020603050405020304" pitchFamily="18" charset="0"/>
              </a:rPr>
              <a:t>Brilletje</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Als de huid van de baby geel begint te worden, moet hij onder een blauwe lamp. Deze is slecht voor de ogen en om ervoor te zorgen dat ze niet blind worden, krijgen alle babytjes een brilletje op. Hierdoor kan het niks zien, want het is van dikke blauw stof.</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solidFill>
                  <a:srgbClr val="000000"/>
                </a:solidFill>
                <a:effectLst/>
                <a:latin typeface="Arial" panose="020B0604020202020204" pitchFamily="34" charset="0"/>
                <a:ea typeface="Times New Roman" panose="02020603050405020304" pitchFamily="18" charset="0"/>
              </a:rPr>
              <a:t>Plakkertjes</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solidFill>
                  <a:srgbClr val="000000"/>
                </a:solidFill>
                <a:effectLst/>
                <a:latin typeface="Arial" panose="020B0604020202020204" pitchFamily="34" charset="0"/>
                <a:ea typeface="Times New Roman" panose="02020603050405020304" pitchFamily="18" charset="0"/>
              </a:rPr>
              <a:t>De plakkertjes op de borst geven de hartslag aan. </a:t>
            </a:r>
            <a:r>
              <a:rPr lang="nl-NL" sz="1100">
                <a:effectLst/>
                <a:latin typeface="Arial" panose="020B0604020202020204" pitchFamily="34" charset="0"/>
                <a:ea typeface="Times New Roman" panose="02020603050405020304" pitchFamily="18" charset="0"/>
              </a:rPr>
              <a:t>De</a:t>
            </a:r>
            <a:r>
              <a:rPr lang="nl-NL" sz="1100">
                <a:solidFill>
                  <a:srgbClr val="000000"/>
                </a:solidFill>
                <a:effectLst/>
                <a:latin typeface="Arial" panose="020B0604020202020204" pitchFamily="34" charset="0"/>
                <a:ea typeface="Times New Roman" panose="02020603050405020304" pitchFamily="18" charset="0"/>
              </a:rPr>
              <a:t> kleuren op de monitor zijn aangesloten op dezelfde kleur van de draadjes. </a:t>
            </a:r>
            <a:r>
              <a:rPr lang="nl-NL" sz="1100">
                <a:effectLst/>
                <a:latin typeface="Arial" panose="020B0604020202020204" pitchFamily="34" charset="0"/>
                <a:ea typeface="Times New Roman" panose="02020603050405020304" pitchFamily="18" charset="0"/>
              </a:rPr>
              <a:t>Een monitor is een soort televisie waar de artsen informatie op zien.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solidFill>
                  <a:srgbClr val="000000"/>
                </a:solidFill>
                <a:effectLst/>
                <a:latin typeface="Arial" panose="020B0604020202020204" pitchFamily="34" charset="0"/>
                <a:ea typeface="Times New Roman" panose="02020603050405020304" pitchFamily="18" charset="0"/>
              </a:rPr>
              <a:t>Buidelen</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solidFill>
                  <a:srgbClr val="000000"/>
                </a:solidFill>
                <a:effectLst/>
                <a:latin typeface="Arial" panose="020B0604020202020204" pitchFamily="34" charset="0"/>
                <a:ea typeface="Times New Roman" panose="02020603050405020304" pitchFamily="18" charset="0"/>
              </a:rPr>
              <a:t>Lichamelijk contact is heel belangrijk. Als de gezondheid van kind het toelaat, mogen de ouders hun baby vasthouden. Er is huid-op-huid contact: dat betekend dat de baby bloot op de borst van papa of mama mag liggen. Dit heet kangoeroeën of buidelen. Op deze manier kun je het kind een tijdje bij je houden en leert het de stemmen en geuren van ouders te herkennen.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solidFill>
                  <a:srgbClr val="000000"/>
                </a:solidFill>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solidFill>
                  <a:srgbClr val="000000"/>
                </a:solidFill>
                <a:effectLst/>
                <a:latin typeface="Arial" panose="020B0604020202020204" pitchFamily="34" charset="0"/>
                <a:ea typeface="Times New Roman" panose="02020603050405020304" pitchFamily="18" charset="0"/>
              </a:rPr>
              <a:t>Schoon </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solidFill>
                  <a:srgbClr val="000000"/>
                </a:solidFill>
                <a:effectLst/>
                <a:latin typeface="Arial" panose="020B0604020202020204" pitchFamily="34" charset="0"/>
                <a:ea typeface="Times New Roman" panose="02020603050405020304" pitchFamily="18" charset="0"/>
              </a:rPr>
              <a:t>Couveusekinderen zijn vaak erg gevoelig voor infecties. Daarom heeft de couveuseafdeling strenge regels. Je moet bijvoorbeeld je handen heel goed wassen voordat je je baby aanraakt. Als je verkouden bent of als iemand in je omgeving een besmettelijke ziekte heeft, mag je een tijdje niet op de afdeling komen.</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effectLst/>
                <a:latin typeface="Arial" panose="020B0604020202020204" pitchFamily="34" charset="0"/>
                <a:ea typeface="Times New Roman" panose="02020603050405020304" pitchFamily="18" charset="0"/>
              </a:rPr>
              <a:t>Wattenstaafje</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Sommige kinderen kunnen in de couveuse nog niet zuigen. Er wordt dan een wattenstaafje nat gemaakt en voorzichtig in hun mond gestopt, zodat ze dit op die manier kunnen leren.</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11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nl-NL" sz="1100" b="1">
                <a:effectLst/>
                <a:latin typeface="Arial" panose="020B0604020202020204" pitchFamily="34" charset="0"/>
                <a:ea typeface="Times New Roman" panose="02020603050405020304" pitchFamily="18" charset="0"/>
              </a:rPr>
              <a:t>Verblijf</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Te vroeg geboren baby’s kunnen soms heel ziek zijn, dan moeten ze een tijdje in het ziekenhuis blijven. Soms zelfs wel een paar maanden. Net zolang tot ze groot genoeg zijn om naar huis te kunnen. </a:t>
            </a:r>
            <a:endParaRPr lang="en-US" sz="120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nl-NL" sz="1100">
                <a:effectLst/>
                <a:latin typeface="Arial" panose="020B0604020202020204" pitchFamily="34" charset="0"/>
                <a:ea typeface="Times New Roman" panose="02020603050405020304" pitchFamily="18" charset="0"/>
              </a:rPr>
              <a:t>Als het beter gaat met couveusekinderen worden ze overgeplaatst naar een ander ziekenhuis. Dat ziekenhuis is vaak dichter bij het huis van de ouders, zodat ze niet meer zo ver hoeven te rijden. Babys worden vervoerd in een speciale ambulance waar een couveuse in kan. Tegenwoordig heet dit een babylance.</a:t>
            </a:r>
            <a:endParaRPr lang="en-US" sz="1200">
              <a:effectLst/>
              <a:latin typeface="Times New Roman" panose="02020603050405020304" pitchFamily="18" charset="0"/>
              <a:ea typeface="Times New Roman" panose="02020603050405020304" pitchFamily="18" charset="0"/>
            </a:endParaRPr>
          </a:p>
          <a:p>
            <a:endParaRPr lang="en-NL"/>
          </a:p>
        </p:txBody>
      </p:sp>
      <p:sp>
        <p:nvSpPr>
          <p:cNvPr id="4" name="Slide Number Placeholder 3"/>
          <p:cNvSpPr>
            <a:spLocks noGrp="1"/>
          </p:cNvSpPr>
          <p:nvPr>
            <p:ph type="sldNum" sz="quarter" idx="5"/>
          </p:nvPr>
        </p:nvSpPr>
        <p:spPr/>
        <p:txBody>
          <a:bodyPr/>
          <a:lstStyle/>
          <a:p>
            <a:fld id="{09018D6A-36E9-7340-A907-A477498F34FE}" type="slidenum">
              <a:rPr lang="nl-NL" smtClean="0"/>
              <a:t>9</a:t>
            </a:fld>
            <a:endParaRPr lang="nl-NL"/>
          </a:p>
        </p:txBody>
      </p:sp>
    </p:spTree>
    <p:extLst>
      <p:ext uri="{BB962C8B-B14F-4D97-AF65-F5344CB8AC3E}">
        <p14:creationId xmlns:p14="http://schemas.microsoft.com/office/powerpoint/2010/main" val="329226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 reis van een te vroeg geboren kindje is vaak lang en verschilt ook per kind. Deze slide laat in algemene stappen zien hoe het gaat, maar vraag gerust aan je ouders/verzorgers hoe dat precies bij jou ging. </a:t>
            </a:r>
          </a:p>
          <a:p>
            <a:endParaRPr lang="en-US"/>
          </a:p>
          <a:p>
            <a:r>
              <a:rPr lang="en-US"/>
              <a:t>Als je bent geboren word je eerst verzorgd en behandeld op de (1) NICU in een (2) couveuse. (3) visite kan niet zomaar langs komen, heb jij nog foto’s dat bijvoorbeeld je oma of je broertje op visite mocht komen? Als baby lig je in de couveuse, maar je mag vaak gelukkig ook (4) buidelen als dat kan. https://www.care4neo.nl/neonatologie/ontwikkelingsgerichte-zorg/kangeroeen-buidelen Jij lag dan, met alleen een luier aan op de blote borst van je vader of moeder. Buidelen is heel goed voor jou en ook voor je vader en moeder. </a:t>
            </a:r>
          </a:p>
          <a:p>
            <a:endParaRPr lang="en-US"/>
          </a:p>
          <a:p>
            <a:r>
              <a:rPr lang="en-US"/>
              <a:t>Als het beter met je gaat en je geen intensieve zorg nodig hebt, dan word je in een (5) speciale ambulance en een speciale transportcouveuse naar een gewoon ziekenhuis gebracht. Vaak is dat ziekenhuis ook dichterbij waar je ouders wonen, dat is heel fijn zodat ze minder lang hoeven te reizen als zij bij jou op bezoek komen. </a:t>
            </a:r>
          </a:p>
          <a:p>
            <a:r>
              <a:rPr lang="en-US"/>
              <a:t>Omdat je in dat gewone ziekenhuis al groter bent gegroeid en minder snoertjes en draadjes nodig hebt, mag je kleren aan. Ook omdat je dan beter zelf op temperatuur kan blijven en je dan uit de couveuse mag in een (7) gewoon bedje.</a:t>
            </a:r>
          </a:p>
          <a:p>
            <a:endParaRPr lang="en-US"/>
          </a:p>
          <a:p>
            <a:r>
              <a:rPr lang="en-US"/>
              <a:t>In dat gewone ziekenhuis oefen je ook steeds vaker om zelf uit een (8) flesje te drinken of bij je moeder aan de borst. Omdat je zo klein geboren was, heb je in het begin geen kracht om zelf te drinken en krijg je je voeding via een sonde. Maar als eenmaal wat groter en sterker bent, lukt het vaak in dat gewone ziekenhuis om zelf te drinken. Ook kan het voorkomen dat dat nog niet lukt en dan mag je naar huis en krijg je je voiding nog via de sonde. Als je (9) sonde eruit mag, dat is ook echt weer een mijlpaal! </a:t>
            </a:r>
          </a:p>
          <a:p>
            <a:endParaRPr lang="en-US"/>
          </a:p>
          <a:p>
            <a:r>
              <a:rPr lang="en-US"/>
              <a:t>Eindelijk naar huis, na dagen, weken of maanden mag je eindelijk (10) naar huis!</a:t>
            </a:r>
          </a:p>
          <a:p>
            <a:endParaRPr lang="en-US"/>
          </a:p>
          <a:p>
            <a:endParaRPr lang="en-US"/>
          </a:p>
          <a:p>
            <a:endParaRPr lang="en-US"/>
          </a:p>
          <a:p>
            <a:endParaRPr lang="en-US"/>
          </a:p>
          <a:p>
            <a:endParaRPr lang="en-US"/>
          </a:p>
          <a:p>
            <a:endParaRPr lang="en-NL"/>
          </a:p>
        </p:txBody>
      </p:sp>
      <p:sp>
        <p:nvSpPr>
          <p:cNvPr id="4" name="Slide Number Placeholder 3"/>
          <p:cNvSpPr>
            <a:spLocks noGrp="1"/>
          </p:cNvSpPr>
          <p:nvPr>
            <p:ph type="sldNum" sz="quarter" idx="5"/>
          </p:nvPr>
        </p:nvSpPr>
        <p:spPr/>
        <p:txBody>
          <a:bodyPr/>
          <a:lstStyle/>
          <a:p>
            <a:fld id="{09018D6A-36E9-7340-A907-A477498F34FE}" type="slidenum">
              <a:rPr lang="nl-NL" smtClean="0"/>
              <a:t>10</a:t>
            </a:fld>
            <a:endParaRPr lang="nl-NL"/>
          </a:p>
        </p:txBody>
      </p:sp>
    </p:spTree>
    <p:extLst>
      <p:ext uri="{BB962C8B-B14F-4D97-AF65-F5344CB8AC3E}">
        <p14:creationId xmlns:p14="http://schemas.microsoft.com/office/powerpoint/2010/main" val="1578521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4F9257-05D5-DF49-AF74-F79A671283FC}"/>
              </a:ext>
            </a:extLst>
          </p:cNvPr>
          <p:cNvPicPr>
            <a:picLocks noChangeAspect="1"/>
          </p:cNvPicPr>
          <p:nvPr userDrawn="1"/>
        </p:nvPicPr>
        <p:blipFill rotWithShape="1">
          <a:blip r:embed="rId2"/>
          <a:srcRect t="19543" r="18619" b="27115"/>
          <a:stretch/>
        </p:blipFill>
        <p:spPr>
          <a:xfrm>
            <a:off x="0" y="0"/>
            <a:ext cx="9144001" cy="3774462"/>
          </a:xfrm>
          <a:prstGeom prst="rect">
            <a:avLst/>
          </a:prstGeom>
        </p:spPr>
      </p:pic>
      <p:pic>
        <p:nvPicPr>
          <p:cNvPr id="9" name="Graphic 8">
            <a:extLst>
              <a:ext uri="{FF2B5EF4-FFF2-40B4-BE49-F238E27FC236}">
                <a16:creationId xmlns:a16="http://schemas.microsoft.com/office/drawing/2014/main" id="{B754BE44-A36A-524C-B242-0EE154CEAE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5527" y="2895600"/>
            <a:ext cx="2515507" cy="2247900"/>
          </a:xfrm>
          <a:prstGeom prst="rect">
            <a:avLst/>
          </a:prstGeom>
        </p:spPr>
      </p:pic>
      <p:sp>
        <p:nvSpPr>
          <p:cNvPr id="2" name="Title 1"/>
          <p:cNvSpPr>
            <a:spLocks noGrp="1"/>
          </p:cNvSpPr>
          <p:nvPr>
            <p:ph type="ctrTitle" hasCustomPrompt="1"/>
          </p:nvPr>
        </p:nvSpPr>
        <p:spPr>
          <a:xfrm>
            <a:off x="2635733" y="3895818"/>
            <a:ext cx="5915143" cy="680676"/>
          </a:xfrm>
        </p:spPr>
        <p:txBody>
          <a:bodyPr anchor="b" anchorCtr="0">
            <a:normAutofit/>
          </a:bodyPr>
          <a:lstStyle>
            <a:lvl1pPr algn="l">
              <a:defRPr sz="2500"/>
            </a:lvl1pPr>
          </a:lstStyle>
          <a:p>
            <a:r>
              <a:rPr lang="nl-NL" dirty="0"/>
              <a:t>Welkom</a:t>
            </a:r>
            <a:endParaRPr lang="en-US" dirty="0"/>
          </a:p>
        </p:txBody>
      </p:sp>
    </p:spTree>
    <p:extLst>
      <p:ext uri="{BB962C8B-B14F-4D97-AF65-F5344CB8AC3E}">
        <p14:creationId xmlns:p14="http://schemas.microsoft.com/office/powerpoint/2010/main" val="356041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ctr" anchorCtr="0"/>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740569"/>
            <a:ext cx="4629150" cy="376793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1543050"/>
            <a:ext cx="2949178" cy="296544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r>
              <a:rPr lang="nl-NL" dirty="0"/>
              <a:t>Titel</a:t>
            </a:r>
          </a:p>
          <a:p>
            <a:endParaRPr lang="nl-NL" dirty="0"/>
          </a:p>
        </p:txBody>
      </p:sp>
      <p:sp>
        <p:nvSpPr>
          <p:cNvPr id="7" name="Slide Number Placeholder 6"/>
          <p:cNvSpPr>
            <a:spLocks noGrp="1"/>
          </p:cNvSpPr>
          <p:nvPr>
            <p:ph type="sldNum" sz="quarter" idx="12"/>
          </p:nvPr>
        </p:nvSpPr>
        <p:spPr/>
        <p:txBody>
          <a:bodyPr/>
          <a:lstStyle/>
          <a:p>
            <a:fld id="{436E61CA-A30C-FF45-AF41-02DCADF47719}" type="slidenum">
              <a:rPr lang="nl-NL" smtClean="0"/>
              <a:t>‹#›</a:t>
            </a:fld>
            <a:endParaRPr lang="nl-NL"/>
          </a:p>
        </p:txBody>
      </p:sp>
      <p:pic>
        <p:nvPicPr>
          <p:cNvPr id="8" name="Graphic 7">
            <a:extLst>
              <a:ext uri="{FF2B5EF4-FFF2-40B4-BE49-F238E27FC236}">
                <a16:creationId xmlns:a16="http://schemas.microsoft.com/office/drawing/2014/main" id="{EF6D398E-6D28-F841-9175-B6DADDDD0B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158513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CEC6903-DFEA-3048-A5D8-4CD9072A5430}"/>
              </a:ext>
            </a:extLst>
          </p:cNvPr>
          <p:cNvPicPr>
            <a:picLocks noChangeAspect="1"/>
          </p:cNvPicPr>
          <p:nvPr userDrawn="1"/>
        </p:nvPicPr>
        <p:blipFill rotWithShape="1">
          <a:blip r:embed="rId2"/>
          <a:srcRect t="23544" b="14478"/>
          <a:stretch/>
        </p:blipFill>
        <p:spPr>
          <a:xfrm>
            <a:off x="-2" y="0"/>
            <a:ext cx="9144002" cy="3774462"/>
          </a:xfrm>
          <a:prstGeom prst="rect">
            <a:avLst/>
          </a:prstGeom>
        </p:spPr>
      </p:pic>
      <p:sp>
        <p:nvSpPr>
          <p:cNvPr id="2" name="Title 1"/>
          <p:cNvSpPr>
            <a:spLocks noGrp="1"/>
          </p:cNvSpPr>
          <p:nvPr>
            <p:ph type="ctrTitle"/>
          </p:nvPr>
        </p:nvSpPr>
        <p:spPr>
          <a:xfrm>
            <a:off x="2635733" y="3895818"/>
            <a:ext cx="5915143" cy="680676"/>
          </a:xfrm>
        </p:spPr>
        <p:txBody>
          <a:bodyPr anchor="b" anchorCtr="0">
            <a:normAutofit/>
          </a:bodyPr>
          <a:lstStyle>
            <a:lvl1pPr algn="l">
              <a:defRPr sz="2500"/>
            </a:lvl1pPr>
          </a:lstStyle>
          <a:p>
            <a:r>
              <a:rPr lang="nl-NL"/>
              <a:t>Klik om stijl te bewerken</a:t>
            </a:r>
            <a:endParaRPr lang="en-US" dirty="0"/>
          </a:p>
        </p:txBody>
      </p:sp>
      <p:pic>
        <p:nvPicPr>
          <p:cNvPr id="6" name="Afbeelding 5">
            <a:extLst>
              <a:ext uri="{FF2B5EF4-FFF2-40B4-BE49-F238E27FC236}">
                <a16:creationId xmlns:a16="http://schemas.microsoft.com/office/drawing/2014/main" id="{B050BC61-2698-46AA-8D39-0991B21782A4}"/>
              </a:ext>
            </a:extLst>
          </p:cNvPr>
          <p:cNvPicPr>
            <a:picLocks noChangeAspect="1"/>
          </p:cNvPicPr>
          <p:nvPr userDrawn="1"/>
        </p:nvPicPr>
        <p:blipFill>
          <a:blip r:embed="rId3"/>
          <a:stretch>
            <a:fillRect/>
          </a:stretch>
        </p:blipFill>
        <p:spPr>
          <a:xfrm>
            <a:off x="79511" y="2571750"/>
            <a:ext cx="2655908" cy="2522134"/>
          </a:xfrm>
          <a:prstGeom prst="rect">
            <a:avLst/>
          </a:prstGeom>
        </p:spPr>
      </p:pic>
    </p:spTree>
    <p:extLst>
      <p:ext uri="{BB962C8B-B14F-4D97-AF65-F5344CB8AC3E}">
        <p14:creationId xmlns:p14="http://schemas.microsoft.com/office/powerpoint/2010/main" val="182581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dirty="0"/>
              <a:t>Agenda</a:t>
            </a:r>
            <a:endParaRPr lang="en-US" dirty="0"/>
          </a:p>
        </p:txBody>
      </p:sp>
      <p:sp>
        <p:nvSpPr>
          <p:cNvPr id="3" name="Content Placeholder 2"/>
          <p:cNvSpPr>
            <a:spLocks noGrp="1"/>
          </p:cNvSpPr>
          <p:nvPr>
            <p:ph idx="1" hasCustomPrompt="1"/>
          </p:nvPr>
        </p:nvSpPr>
        <p:spPr/>
        <p:txBody>
          <a:bodyPr/>
          <a:lstStyle/>
          <a:p>
            <a:pPr lvl="0"/>
            <a:r>
              <a:rPr lang="nl-NL" dirty="0"/>
              <a:t>Care4Neo</a:t>
            </a:r>
          </a:p>
          <a:p>
            <a:pPr lvl="0"/>
            <a:r>
              <a:rPr lang="nl-NL" dirty="0"/>
              <a:t>Doel van de gastles</a:t>
            </a:r>
          </a:p>
          <a:p>
            <a:pPr lvl="0"/>
            <a:r>
              <a:rPr lang="nl-NL" dirty="0"/>
              <a:t>Mijn verhaal</a:t>
            </a:r>
          </a:p>
          <a:p>
            <a:pPr lvl="0"/>
            <a:r>
              <a:rPr lang="nl-NL" dirty="0"/>
              <a:t>Wat is een vroeggeboorte?</a:t>
            </a:r>
          </a:p>
          <a:p>
            <a:pPr lvl="0"/>
            <a:r>
              <a:rPr lang="nl-NL" dirty="0"/>
              <a:t>Vragen</a:t>
            </a:r>
          </a:p>
        </p:txBody>
      </p:sp>
      <p:sp>
        <p:nvSpPr>
          <p:cNvPr id="5" name="Footer Placeholder 4"/>
          <p:cNvSpPr>
            <a:spLocks noGrp="1"/>
          </p:cNvSpPr>
          <p:nvPr>
            <p:ph type="ftr" sz="quarter" idx="11"/>
          </p:nvPr>
        </p:nvSpPr>
        <p:spPr/>
        <p:txBody>
          <a:bodyPr/>
          <a:lstStyle>
            <a:lvl1pPr>
              <a:defRPr/>
            </a:lvl1pPr>
          </a:lstStyle>
          <a:p>
            <a:r>
              <a:rPr lang="nl-NL" dirty="0" err="1"/>
              <a:t>Gasteles</a:t>
            </a:r>
            <a:r>
              <a:rPr lang="nl-NL" dirty="0"/>
              <a:t> Kinderopvang</a:t>
            </a:r>
          </a:p>
        </p:txBody>
      </p:sp>
      <p:sp>
        <p:nvSpPr>
          <p:cNvPr id="6" name="Slide Number Placeholder 5"/>
          <p:cNvSpPr>
            <a:spLocks noGrp="1"/>
          </p:cNvSpPr>
          <p:nvPr>
            <p:ph type="sldNum" sz="quarter" idx="12"/>
          </p:nvPr>
        </p:nvSpPr>
        <p:spPr/>
        <p:txBody>
          <a:bodyPr/>
          <a:lstStyle/>
          <a:p>
            <a:endParaRPr lang="nl-NL" dirty="0"/>
          </a:p>
        </p:txBody>
      </p:sp>
      <p:pic>
        <p:nvPicPr>
          <p:cNvPr id="8" name="Graphic 7">
            <a:extLst>
              <a:ext uri="{FF2B5EF4-FFF2-40B4-BE49-F238E27FC236}">
                <a16:creationId xmlns:a16="http://schemas.microsoft.com/office/drawing/2014/main" id="{04AC216B-3D11-7246-83D7-CA4A0BE53C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115034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3466656-34E1-D346-A898-60A43B9B832F}"/>
              </a:ext>
            </a:extLst>
          </p:cNvPr>
          <p:cNvSpPr/>
          <p:nvPr userDrawn="1"/>
        </p:nvSpPr>
        <p:spPr>
          <a:xfrm>
            <a:off x="0" y="0"/>
            <a:ext cx="9144000" cy="4508500"/>
          </a:xfrm>
          <a:prstGeom prst="rect">
            <a:avLst/>
          </a:prstGeom>
          <a:solidFill>
            <a:srgbClr val="E0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p:txBody>
          <a:bodyPr/>
          <a:lstStyle>
            <a:lvl1pPr>
              <a:defRPr>
                <a:solidFill>
                  <a:schemeClr val="bg1"/>
                </a:solidFill>
              </a:defRPr>
            </a:lvl1pPr>
          </a:lstStyle>
          <a:p>
            <a:r>
              <a:rPr lang="nl-NL" dirty="0"/>
              <a:t>Care4Neo</a:t>
            </a:r>
            <a:endParaRPr lang="en-US" dirty="0"/>
          </a:p>
        </p:txBody>
      </p:sp>
      <p:sp>
        <p:nvSpPr>
          <p:cNvPr id="3" name="Content Placeholder 2"/>
          <p:cNvSpPr>
            <a:spLocks noGrp="1"/>
          </p:cNvSpPr>
          <p:nvPr>
            <p:ph idx="1" hasCustomPrompt="1"/>
          </p:nvPr>
        </p:nvSpPr>
        <p:spPr/>
        <p:txBody>
          <a:bodyPr>
            <a:normAutofit/>
          </a:bodyPr>
          <a:lstStyle>
            <a:lvl1pPr marL="457200" indent="-457200">
              <a:buFont typeface="Arial" panose="020B0604020202020204" pitchFamily="34" charset="0"/>
              <a:buChar char="•"/>
              <a:defRPr sz="2800" baseline="0">
                <a:solidFill>
                  <a:schemeClr val="bg1"/>
                </a:solidFill>
                <a:latin typeface="+mj-lt"/>
              </a:defRPr>
            </a:lvl1pPr>
            <a:lvl2pPr>
              <a:defRPr baseline="0">
                <a:solidFill>
                  <a:schemeClr val="bg1"/>
                </a:solidFill>
                <a:latin typeface="+mj-lt"/>
              </a:defRPr>
            </a:lvl2pPr>
            <a:lvl3pPr>
              <a:defRPr baseline="0">
                <a:solidFill>
                  <a:schemeClr val="bg1"/>
                </a:solidFill>
                <a:latin typeface="+mj-lt"/>
              </a:defRPr>
            </a:lvl3pPr>
            <a:lvl4pPr>
              <a:defRPr baseline="0">
                <a:solidFill>
                  <a:schemeClr val="bg1"/>
                </a:solidFill>
                <a:latin typeface="+mj-lt"/>
              </a:defRPr>
            </a:lvl4pPr>
            <a:lvl5pPr>
              <a:defRPr baseline="0">
                <a:solidFill>
                  <a:schemeClr val="bg1"/>
                </a:solidFill>
                <a:latin typeface="+mj-lt"/>
              </a:defRPr>
            </a:lvl5pPr>
          </a:lstStyle>
          <a:p>
            <a:pPr lvl="0"/>
            <a:r>
              <a:rPr lang="nl-NL" dirty="0"/>
              <a:t>Care4Neo</a:t>
            </a:r>
          </a:p>
          <a:p>
            <a:pPr lvl="0"/>
            <a:r>
              <a:rPr lang="nl-NL" dirty="0"/>
              <a:t>Doel van de gastles</a:t>
            </a:r>
          </a:p>
          <a:p>
            <a:pPr lvl="0"/>
            <a:r>
              <a:rPr lang="nl-NL" dirty="0"/>
              <a:t>Mijn verhaal</a:t>
            </a:r>
          </a:p>
          <a:p>
            <a:pPr lvl="0"/>
            <a:r>
              <a:rPr lang="nl-NL" dirty="0"/>
              <a:t>Wat is een vroeggeboorte?</a:t>
            </a:r>
          </a:p>
          <a:p>
            <a:pPr lvl="0"/>
            <a:r>
              <a:rPr lang="nl-NL" dirty="0"/>
              <a:t>Vragen</a:t>
            </a:r>
          </a:p>
          <a:p>
            <a:pPr lvl="0"/>
            <a:endParaRPr lang="en-US" dirty="0"/>
          </a:p>
        </p:txBody>
      </p:sp>
      <p:sp>
        <p:nvSpPr>
          <p:cNvPr id="5" name="Footer Placeholder 4"/>
          <p:cNvSpPr>
            <a:spLocks noGrp="1"/>
          </p:cNvSpPr>
          <p:nvPr>
            <p:ph type="ftr" sz="quarter" idx="11"/>
          </p:nvPr>
        </p:nvSpPr>
        <p:spPr/>
        <p:txBody>
          <a:bodyPr/>
          <a:lstStyle>
            <a:lvl1pPr>
              <a:defRPr/>
            </a:lvl1pPr>
          </a:lstStyle>
          <a:p>
            <a:r>
              <a:rPr lang="nl-NL" dirty="0"/>
              <a:t>Titel</a:t>
            </a:r>
          </a:p>
        </p:txBody>
      </p:sp>
      <p:sp>
        <p:nvSpPr>
          <p:cNvPr id="6" name="Slide Number Placeholder 5"/>
          <p:cNvSpPr>
            <a:spLocks noGrp="1"/>
          </p:cNvSpPr>
          <p:nvPr>
            <p:ph type="sldNum" sz="quarter" idx="12"/>
          </p:nvPr>
        </p:nvSpPr>
        <p:spPr/>
        <p:txBody>
          <a:bodyPr/>
          <a:lstStyle/>
          <a:p>
            <a:fld id="{436E61CA-A30C-FF45-AF41-02DCADF47719}" type="slidenum">
              <a:rPr lang="nl-NL" smtClean="0"/>
              <a:t>‹#›</a:t>
            </a:fld>
            <a:endParaRPr lang="nl-NL"/>
          </a:p>
        </p:txBody>
      </p:sp>
      <p:pic>
        <p:nvPicPr>
          <p:cNvPr id="8" name="Graphic 7">
            <a:extLst>
              <a:ext uri="{FF2B5EF4-FFF2-40B4-BE49-F238E27FC236}">
                <a16:creationId xmlns:a16="http://schemas.microsoft.com/office/drawing/2014/main" id="{04AC216B-3D11-7246-83D7-CA4A0BE53C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102156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3466656-34E1-D346-A898-60A43B9B832F}"/>
              </a:ext>
            </a:extLst>
          </p:cNvPr>
          <p:cNvSpPr/>
          <p:nvPr userDrawn="1"/>
        </p:nvSpPr>
        <p:spPr>
          <a:xfrm>
            <a:off x="0" y="0"/>
            <a:ext cx="9144000" cy="4508500"/>
          </a:xfrm>
          <a:prstGeom prst="rect">
            <a:avLst/>
          </a:prstGeom>
          <a:solidFill>
            <a:srgbClr val="9CA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p:txBody>
          <a:bodyPr/>
          <a:lstStyle>
            <a:lvl1pPr>
              <a:defRPr>
                <a:solidFill>
                  <a:schemeClr val="bg1"/>
                </a:solidFill>
              </a:defRPr>
            </a:lvl1pPr>
          </a:lstStyle>
          <a:p>
            <a:r>
              <a:rPr lang="nl-NL" dirty="0"/>
              <a:t>Care4Neo</a:t>
            </a:r>
            <a:endParaRPr lang="en-US" dirty="0"/>
          </a:p>
        </p:txBody>
      </p:sp>
      <p:sp>
        <p:nvSpPr>
          <p:cNvPr id="3" name="Content Placeholder 2"/>
          <p:cNvSpPr>
            <a:spLocks noGrp="1"/>
          </p:cNvSpPr>
          <p:nvPr>
            <p:ph idx="1" hasCustomPrompt="1"/>
          </p:nvPr>
        </p:nvSpPr>
        <p:spPr/>
        <p:txBody>
          <a:bodyPr>
            <a:normAutofit/>
          </a:bodyPr>
          <a:lstStyle>
            <a:lvl1pPr marL="457200" indent="-457200">
              <a:buFont typeface="Arial" panose="020B0604020202020204" pitchFamily="34" charset="0"/>
              <a:buChar char="•"/>
              <a:defRPr sz="2800" baseline="0">
                <a:solidFill>
                  <a:schemeClr val="bg1"/>
                </a:solidFill>
                <a:latin typeface="+mj-lt"/>
              </a:defRPr>
            </a:lvl1pPr>
            <a:lvl2pPr>
              <a:defRPr baseline="0">
                <a:solidFill>
                  <a:schemeClr val="bg1"/>
                </a:solidFill>
                <a:latin typeface="+mj-lt"/>
              </a:defRPr>
            </a:lvl2pPr>
            <a:lvl3pPr>
              <a:defRPr baseline="0">
                <a:solidFill>
                  <a:schemeClr val="bg1"/>
                </a:solidFill>
                <a:latin typeface="+mj-lt"/>
              </a:defRPr>
            </a:lvl3pPr>
            <a:lvl4pPr>
              <a:defRPr baseline="0">
                <a:solidFill>
                  <a:schemeClr val="bg1"/>
                </a:solidFill>
                <a:latin typeface="+mj-lt"/>
              </a:defRPr>
            </a:lvl4pPr>
            <a:lvl5pPr>
              <a:defRPr baseline="0">
                <a:solidFill>
                  <a:schemeClr val="bg1"/>
                </a:solidFill>
                <a:latin typeface="+mj-lt"/>
              </a:defRPr>
            </a:lvl5pPr>
          </a:lstStyle>
          <a:p>
            <a:pPr lvl="0"/>
            <a:r>
              <a:rPr lang="en-US" dirty="0" err="1"/>
              <a:t>Bestaat</a:t>
            </a:r>
            <a:r>
              <a:rPr lang="en-US" dirty="0"/>
              <a:t> </a:t>
            </a:r>
            <a:r>
              <a:rPr lang="en-US" dirty="0" err="1"/>
              <a:t>vrijwel</a:t>
            </a:r>
            <a:r>
              <a:rPr lang="en-US" dirty="0"/>
              <a:t> </a:t>
            </a:r>
            <a:r>
              <a:rPr lang="en-US" dirty="0" err="1"/>
              <a:t>geheel</a:t>
            </a:r>
            <a:r>
              <a:rPr lang="en-US" dirty="0"/>
              <a:t> </a:t>
            </a:r>
            <a:r>
              <a:rPr lang="en-US" dirty="0" err="1"/>
              <a:t>uit</a:t>
            </a:r>
            <a:r>
              <a:rPr lang="en-US" dirty="0"/>
              <a:t> </a:t>
            </a:r>
            <a:r>
              <a:rPr lang="en-US" dirty="0" err="1"/>
              <a:t>vrijwilligers</a:t>
            </a:r>
            <a:endParaRPr lang="en-US" dirty="0"/>
          </a:p>
          <a:p>
            <a:pPr lvl="0"/>
            <a:endParaRPr lang="en-US" dirty="0"/>
          </a:p>
          <a:p>
            <a:pPr lvl="0"/>
            <a:r>
              <a:rPr lang="en-US" dirty="0" err="1"/>
              <a:t>Persoonlijke</a:t>
            </a:r>
            <a:r>
              <a:rPr lang="en-US" dirty="0"/>
              <a:t> </a:t>
            </a:r>
            <a:r>
              <a:rPr lang="en-US" dirty="0" err="1"/>
              <a:t>verhalen</a:t>
            </a:r>
            <a:endParaRPr lang="en-US" dirty="0"/>
          </a:p>
          <a:p>
            <a:pPr lvl="0"/>
            <a:endParaRPr lang="en-US" dirty="0"/>
          </a:p>
          <a:p>
            <a:pPr lvl="0"/>
            <a:r>
              <a:rPr lang="en-US" dirty="0" err="1"/>
              <a:t>Gefinancieerd</a:t>
            </a:r>
            <a:r>
              <a:rPr lang="en-US" dirty="0"/>
              <a:t> door </a:t>
            </a:r>
            <a:r>
              <a:rPr lang="en-US" dirty="0" err="1"/>
              <a:t>lidmaatschapsgelden</a:t>
            </a:r>
            <a:endParaRPr lang="en-US" dirty="0"/>
          </a:p>
        </p:txBody>
      </p:sp>
      <p:sp>
        <p:nvSpPr>
          <p:cNvPr id="5" name="Footer Placeholder 4"/>
          <p:cNvSpPr>
            <a:spLocks noGrp="1"/>
          </p:cNvSpPr>
          <p:nvPr>
            <p:ph type="ftr" sz="quarter" idx="11"/>
          </p:nvPr>
        </p:nvSpPr>
        <p:spPr/>
        <p:txBody>
          <a:bodyPr/>
          <a:lstStyle/>
          <a:p>
            <a:r>
              <a:rPr lang="nl-NL" dirty="0"/>
              <a:t>Titel</a:t>
            </a:r>
          </a:p>
        </p:txBody>
      </p:sp>
      <p:sp>
        <p:nvSpPr>
          <p:cNvPr id="6" name="Slide Number Placeholder 5"/>
          <p:cNvSpPr>
            <a:spLocks noGrp="1"/>
          </p:cNvSpPr>
          <p:nvPr>
            <p:ph type="sldNum" sz="quarter" idx="12"/>
          </p:nvPr>
        </p:nvSpPr>
        <p:spPr/>
        <p:txBody>
          <a:bodyPr/>
          <a:lstStyle/>
          <a:p>
            <a:fld id="{436E61CA-A30C-FF45-AF41-02DCADF47719}" type="slidenum">
              <a:rPr lang="nl-NL" smtClean="0"/>
              <a:t>‹#›</a:t>
            </a:fld>
            <a:endParaRPr lang="nl-NL"/>
          </a:p>
        </p:txBody>
      </p:sp>
      <p:pic>
        <p:nvPicPr>
          <p:cNvPr id="8" name="Graphic 7">
            <a:extLst>
              <a:ext uri="{FF2B5EF4-FFF2-40B4-BE49-F238E27FC236}">
                <a16:creationId xmlns:a16="http://schemas.microsoft.com/office/drawing/2014/main" id="{04AC216B-3D11-7246-83D7-CA4A0BE53C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343846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3466656-34E1-D346-A898-60A43B9B832F}"/>
              </a:ext>
            </a:extLst>
          </p:cNvPr>
          <p:cNvSpPr/>
          <p:nvPr userDrawn="1"/>
        </p:nvSpPr>
        <p:spPr>
          <a:xfrm>
            <a:off x="0" y="0"/>
            <a:ext cx="9144000" cy="4508500"/>
          </a:xfrm>
          <a:prstGeom prst="rect">
            <a:avLst/>
          </a:prstGeom>
          <a:solidFill>
            <a:srgbClr val="6C4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lstStyle>
            <a:lvl1pPr>
              <a:defRPr>
                <a:solidFill>
                  <a:schemeClr val="bg1"/>
                </a:solidFill>
              </a:defRPr>
            </a:lvl1pPr>
          </a:lstStyle>
          <a:p>
            <a:r>
              <a:rPr lang="nl-NL" dirty="0"/>
              <a:t>Klik om stijl te bewerken</a:t>
            </a:r>
            <a:endParaRPr lang="en-US" dirty="0"/>
          </a:p>
        </p:txBody>
      </p:sp>
      <p:sp>
        <p:nvSpPr>
          <p:cNvPr id="3" name="Content Placeholder 2"/>
          <p:cNvSpPr>
            <a:spLocks noGrp="1"/>
          </p:cNvSpPr>
          <p:nvPr>
            <p:ph idx="1"/>
          </p:nvPr>
        </p:nvSpPr>
        <p:spPr/>
        <p:txBody>
          <a:bodyPr>
            <a:normAutofit/>
          </a:bodyPr>
          <a:lstStyle>
            <a:lvl1pPr marL="0" indent="0">
              <a:buNone/>
              <a:defRPr sz="2800" baseline="0">
                <a:solidFill>
                  <a:schemeClr val="bg1"/>
                </a:solidFill>
                <a:latin typeface="+mj-lt"/>
              </a:defRPr>
            </a:lvl1pPr>
            <a:lvl2pPr>
              <a:defRPr baseline="0">
                <a:solidFill>
                  <a:schemeClr val="bg1"/>
                </a:solidFill>
                <a:latin typeface="+mj-lt"/>
              </a:defRPr>
            </a:lvl2pPr>
            <a:lvl3pPr>
              <a:defRPr baseline="0">
                <a:solidFill>
                  <a:schemeClr val="bg1"/>
                </a:solidFill>
                <a:latin typeface="+mj-lt"/>
              </a:defRPr>
            </a:lvl3pPr>
            <a:lvl4pPr>
              <a:defRPr baseline="0">
                <a:solidFill>
                  <a:schemeClr val="bg1"/>
                </a:solidFill>
                <a:latin typeface="+mj-lt"/>
              </a:defRPr>
            </a:lvl4pPr>
            <a:lvl5pPr>
              <a:defRPr baseline="0">
                <a:solidFill>
                  <a:schemeClr val="bg1"/>
                </a:solidFill>
                <a:latin typeface="+mj-lt"/>
              </a:defRPr>
            </a:lvl5pPr>
          </a:lstStyle>
          <a:p>
            <a:pPr lvl="0"/>
            <a:r>
              <a:rPr lang="nl-NL" dirty="0"/>
              <a:t>Klikken om de tekststijl van het model te bewerken</a:t>
            </a:r>
            <a:endParaRPr lang="en-US" dirty="0"/>
          </a:p>
        </p:txBody>
      </p:sp>
      <p:sp>
        <p:nvSpPr>
          <p:cNvPr id="5" name="Footer Placeholder 4"/>
          <p:cNvSpPr>
            <a:spLocks noGrp="1"/>
          </p:cNvSpPr>
          <p:nvPr>
            <p:ph type="ftr" sz="quarter" idx="11"/>
          </p:nvPr>
        </p:nvSpPr>
        <p:spPr/>
        <p:txBody>
          <a:bodyPr/>
          <a:lstStyle/>
          <a:p>
            <a:r>
              <a:rPr lang="nl-NL" dirty="0"/>
              <a:t>Titel</a:t>
            </a:r>
          </a:p>
        </p:txBody>
      </p:sp>
      <p:sp>
        <p:nvSpPr>
          <p:cNvPr id="6" name="Slide Number Placeholder 5"/>
          <p:cNvSpPr>
            <a:spLocks noGrp="1"/>
          </p:cNvSpPr>
          <p:nvPr>
            <p:ph type="sldNum" sz="quarter" idx="12"/>
          </p:nvPr>
        </p:nvSpPr>
        <p:spPr/>
        <p:txBody>
          <a:bodyPr/>
          <a:lstStyle/>
          <a:p>
            <a:fld id="{436E61CA-A30C-FF45-AF41-02DCADF47719}" type="slidenum">
              <a:rPr lang="nl-NL" smtClean="0"/>
              <a:t>‹#›</a:t>
            </a:fld>
            <a:endParaRPr lang="nl-NL"/>
          </a:p>
        </p:txBody>
      </p:sp>
      <p:pic>
        <p:nvPicPr>
          <p:cNvPr id="8" name="Graphic 7">
            <a:extLst>
              <a:ext uri="{FF2B5EF4-FFF2-40B4-BE49-F238E27FC236}">
                <a16:creationId xmlns:a16="http://schemas.microsoft.com/office/drawing/2014/main" id="{04AC216B-3D11-7246-83D7-CA4A0BE53C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268602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369219"/>
            <a:ext cx="3886200" cy="313928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369219"/>
            <a:ext cx="3886200" cy="313928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Footer Placeholder 5"/>
          <p:cNvSpPr>
            <a:spLocks noGrp="1"/>
          </p:cNvSpPr>
          <p:nvPr>
            <p:ph type="ftr" sz="quarter" idx="11"/>
          </p:nvPr>
        </p:nvSpPr>
        <p:spPr/>
        <p:txBody>
          <a:bodyPr/>
          <a:lstStyle/>
          <a:p>
            <a:r>
              <a:rPr lang="nl-NL" dirty="0"/>
              <a:t>Titel</a:t>
            </a:r>
          </a:p>
        </p:txBody>
      </p:sp>
      <p:sp>
        <p:nvSpPr>
          <p:cNvPr id="7" name="Slide Number Placeholder 6"/>
          <p:cNvSpPr>
            <a:spLocks noGrp="1"/>
          </p:cNvSpPr>
          <p:nvPr>
            <p:ph type="sldNum" sz="quarter" idx="12"/>
          </p:nvPr>
        </p:nvSpPr>
        <p:spPr/>
        <p:txBody>
          <a:bodyPr/>
          <a:lstStyle/>
          <a:p>
            <a:fld id="{436E61CA-A30C-FF45-AF41-02DCADF47719}" type="slidenum">
              <a:rPr lang="nl-NL" smtClean="0"/>
              <a:t>‹#›</a:t>
            </a:fld>
            <a:endParaRPr lang="nl-NL"/>
          </a:p>
        </p:txBody>
      </p:sp>
      <p:pic>
        <p:nvPicPr>
          <p:cNvPr id="8" name="Graphic 7">
            <a:extLst>
              <a:ext uri="{FF2B5EF4-FFF2-40B4-BE49-F238E27FC236}">
                <a16:creationId xmlns:a16="http://schemas.microsoft.com/office/drawing/2014/main" id="{1A152E2A-7B0F-5642-9E8A-C6CB7BB0DB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415128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260872"/>
            <a:ext cx="3868340" cy="444104"/>
          </a:xfrm>
        </p:spPr>
        <p:txBody>
          <a:bodyPr anchor="ctr"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tekststijl van het model te bewerken</a:t>
            </a:r>
          </a:p>
        </p:txBody>
      </p:sp>
      <p:sp>
        <p:nvSpPr>
          <p:cNvPr id="4" name="Content Placeholder 3"/>
          <p:cNvSpPr>
            <a:spLocks noGrp="1"/>
          </p:cNvSpPr>
          <p:nvPr>
            <p:ph sz="half" idx="2"/>
          </p:nvPr>
        </p:nvSpPr>
        <p:spPr>
          <a:xfrm>
            <a:off x="629842" y="1878806"/>
            <a:ext cx="3868340" cy="262969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260872"/>
            <a:ext cx="3887391" cy="444104"/>
          </a:xfrm>
        </p:spPr>
        <p:txBody>
          <a:bodyPr anchor="ctr"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tekststijl van het model te bewerken</a:t>
            </a:r>
          </a:p>
        </p:txBody>
      </p:sp>
      <p:sp>
        <p:nvSpPr>
          <p:cNvPr id="6" name="Content Placeholder 5"/>
          <p:cNvSpPr>
            <a:spLocks noGrp="1"/>
          </p:cNvSpPr>
          <p:nvPr>
            <p:ph sz="quarter" idx="4"/>
          </p:nvPr>
        </p:nvSpPr>
        <p:spPr>
          <a:xfrm>
            <a:off x="4629150" y="1878806"/>
            <a:ext cx="3887391" cy="262969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Footer Placeholder 7"/>
          <p:cNvSpPr>
            <a:spLocks noGrp="1"/>
          </p:cNvSpPr>
          <p:nvPr>
            <p:ph type="ftr" sz="quarter" idx="11"/>
          </p:nvPr>
        </p:nvSpPr>
        <p:spPr/>
        <p:txBody>
          <a:bodyPr/>
          <a:lstStyle/>
          <a:p>
            <a:r>
              <a:rPr lang="nl-NL" dirty="0" err="1"/>
              <a:t>ITitel</a:t>
            </a:r>
            <a:endParaRPr lang="nl-NL" dirty="0"/>
          </a:p>
          <a:p>
            <a:endParaRPr lang="nl-NL" dirty="0"/>
          </a:p>
        </p:txBody>
      </p:sp>
      <p:sp>
        <p:nvSpPr>
          <p:cNvPr id="9" name="Slide Number Placeholder 8"/>
          <p:cNvSpPr>
            <a:spLocks noGrp="1"/>
          </p:cNvSpPr>
          <p:nvPr>
            <p:ph type="sldNum" sz="quarter" idx="12"/>
          </p:nvPr>
        </p:nvSpPr>
        <p:spPr/>
        <p:txBody>
          <a:bodyPr/>
          <a:lstStyle/>
          <a:p>
            <a:fld id="{436E61CA-A30C-FF45-AF41-02DCADF47719}" type="slidenum">
              <a:rPr lang="nl-NL" smtClean="0"/>
              <a:t>‹#›</a:t>
            </a:fld>
            <a:endParaRPr lang="nl-NL"/>
          </a:p>
        </p:txBody>
      </p:sp>
      <p:pic>
        <p:nvPicPr>
          <p:cNvPr id="10" name="Graphic 9">
            <a:extLst>
              <a:ext uri="{FF2B5EF4-FFF2-40B4-BE49-F238E27FC236}">
                <a16:creationId xmlns:a16="http://schemas.microsoft.com/office/drawing/2014/main" id="{35480791-F99B-F84A-A3F1-B6737C1465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2922550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485E009-F891-6F41-B47B-5E81F17C2F7E}"/>
              </a:ext>
            </a:extLst>
          </p:cNvPr>
          <p:cNvSpPr>
            <a:spLocks noGrp="1" noChangeAspect="1"/>
          </p:cNvSpPr>
          <p:nvPr>
            <p:ph type="pic" idx="1"/>
          </p:nvPr>
        </p:nvSpPr>
        <p:spPr>
          <a:xfrm>
            <a:off x="628650" y="1369218"/>
            <a:ext cx="7887891" cy="31392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 name="Title 1"/>
          <p:cNvSpPr>
            <a:spLocks noGrp="1"/>
          </p:cNvSpPr>
          <p:nvPr>
            <p:ph type="title"/>
          </p:nvPr>
        </p:nvSpPr>
        <p:spPr/>
        <p:txBody>
          <a:bodyPr/>
          <a:lstStyle/>
          <a:p>
            <a:r>
              <a:rPr lang="nl-NL"/>
              <a:t>Klik om stijl te bewerken</a:t>
            </a:r>
            <a:endParaRPr lang="en-US" dirty="0"/>
          </a:p>
        </p:txBody>
      </p:sp>
      <p:sp>
        <p:nvSpPr>
          <p:cNvPr id="4" name="Footer Placeholder 3"/>
          <p:cNvSpPr>
            <a:spLocks noGrp="1"/>
          </p:cNvSpPr>
          <p:nvPr>
            <p:ph type="ftr" sz="quarter" idx="11"/>
          </p:nvPr>
        </p:nvSpPr>
        <p:spPr/>
        <p:txBody>
          <a:bodyPr/>
          <a:lstStyle/>
          <a:p>
            <a:r>
              <a:rPr lang="nl-NL" dirty="0"/>
              <a:t>Titel</a:t>
            </a:r>
          </a:p>
        </p:txBody>
      </p:sp>
      <p:sp>
        <p:nvSpPr>
          <p:cNvPr id="5" name="Slide Number Placeholder 4"/>
          <p:cNvSpPr>
            <a:spLocks noGrp="1"/>
          </p:cNvSpPr>
          <p:nvPr>
            <p:ph type="sldNum" sz="quarter" idx="12"/>
          </p:nvPr>
        </p:nvSpPr>
        <p:spPr/>
        <p:txBody>
          <a:bodyPr/>
          <a:lstStyle/>
          <a:p>
            <a:fld id="{436E61CA-A30C-FF45-AF41-02DCADF47719}" type="slidenum">
              <a:rPr lang="nl-NL" smtClean="0"/>
              <a:t>‹#›</a:t>
            </a:fld>
            <a:endParaRPr lang="nl-NL"/>
          </a:p>
        </p:txBody>
      </p:sp>
      <p:pic>
        <p:nvPicPr>
          <p:cNvPr id="8" name="Graphic 7">
            <a:extLst>
              <a:ext uri="{FF2B5EF4-FFF2-40B4-BE49-F238E27FC236}">
                <a16:creationId xmlns:a16="http://schemas.microsoft.com/office/drawing/2014/main" id="{16EF7B41-CB39-9F48-9F9F-B08292FB2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44808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l-NL" dirty="0"/>
              <a:t>Titel</a:t>
            </a:r>
          </a:p>
        </p:txBody>
      </p:sp>
      <p:sp>
        <p:nvSpPr>
          <p:cNvPr id="4" name="Slide Number Placeholder 3"/>
          <p:cNvSpPr>
            <a:spLocks noGrp="1"/>
          </p:cNvSpPr>
          <p:nvPr>
            <p:ph type="sldNum" sz="quarter" idx="12"/>
          </p:nvPr>
        </p:nvSpPr>
        <p:spPr/>
        <p:txBody>
          <a:bodyPr/>
          <a:lstStyle/>
          <a:p>
            <a:fld id="{436E61CA-A30C-FF45-AF41-02DCADF47719}" type="slidenum">
              <a:rPr lang="nl-NL" smtClean="0"/>
              <a:t>‹#›</a:t>
            </a:fld>
            <a:endParaRPr lang="nl-NL"/>
          </a:p>
        </p:txBody>
      </p:sp>
      <p:sp>
        <p:nvSpPr>
          <p:cNvPr id="5" name="Picture Placeholder 2">
            <a:extLst>
              <a:ext uri="{FF2B5EF4-FFF2-40B4-BE49-F238E27FC236}">
                <a16:creationId xmlns:a16="http://schemas.microsoft.com/office/drawing/2014/main" id="{D81E1569-D3F8-C34E-A0D3-5582F38CAF8E}"/>
              </a:ext>
            </a:extLst>
          </p:cNvPr>
          <p:cNvSpPr>
            <a:spLocks noGrp="1" noChangeAspect="1"/>
          </p:cNvSpPr>
          <p:nvPr>
            <p:ph type="pic" idx="1"/>
          </p:nvPr>
        </p:nvSpPr>
        <p:spPr>
          <a:xfrm>
            <a:off x="628650" y="273844"/>
            <a:ext cx="7887891" cy="423465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pic>
        <p:nvPicPr>
          <p:cNvPr id="7" name="Graphic 6">
            <a:extLst>
              <a:ext uri="{FF2B5EF4-FFF2-40B4-BE49-F238E27FC236}">
                <a16:creationId xmlns:a16="http://schemas.microsoft.com/office/drawing/2014/main" id="{16E66DEB-6EC5-D247-9642-E3AB35A90D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551" y="4172348"/>
            <a:ext cx="1001938" cy="895349"/>
          </a:xfrm>
          <a:prstGeom prst="rect">
            <a:avLst/>
          </a:prstGeom>
        </p:spPr>
      </p:pic>
    </p:spTree>
    <p:extLst>
      <p:ext uri="{BB962C8B-B14F-4D97-AF65-F5344CB8AC3E}">
        <p14:creationId xmlns:p14="http://schemas.microsoft.com/office/powerpoint/2010/main" val="169001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0" tIns="0" rIns="0" bIns="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628650" y="1369219"/>
            <a:ext cx="7886700" cy="3139281"/>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Slide Number Placeholder 5"/>
          <p:cNvSpPr>
            <a:spLocks noGrp="1"/>
          </p:cNvSpPr>
          <p:nvPr>
            <p:ph type="sldNum" sz="quarter" idx="4"/>
          </p:nvPr>
        </p:nvSpPr>
        <p:spPr>
          <a:xfrm>
            <a:off x="6457950" y="4620023"/>
            <a:ext cx="2057400" cy="273844"/>
          </a:xfrm>
          <a:prstGeom prst="rect">
            <a:avLst/>
          </a:prstGeom>
        </p:spPr>
        <p:txBody>
          <a:bodyPr vert="horz" lIns="0" tIns="0" rIns="0" bIns="0" rtlCol="0" anchor="ctr"/>
          <a:lstStyle>
            <a:lvl1pPr algn="r">
              <a:defRPr sz="1200" b="1" i="0" baseline="0">
                <a:solidFill>
                  <a:schemeClr val="tx1">
                    <a:tint val="75000"/>
                  </a:schemeClr>
                </a:solidFill>
              </a:defRPr>
            </a:lvl1pPr>
          </a:lstStyle>
          <a:p>
            <a:fld id="{436E61CA-A30C-FF45-AF41-02DCADF47719}" type="slidenum">
              <a:rPr lang="nl-NL" smtClean="0"/>
              <a:pPr/>
              <a:t>‹#›</a:t>
            </a:fld>
            <a:endParaRPr lang="nl-NL" dirty="0"/>
          </a:p>
        </p:txBody>
      </p:sp>
      <p:sp>
        <p:nvSpPr>
          <p:cNvPr id="5" name="Footer Placeholder 4"/>
          <p:cNvSpPr>
            <a:spLocks noGrp="1"/>
          </p:cNvSpPr>
          <p:nvPr>
            <p:ph type="ftr" sz="quarter" idx="3"/>
          </p:nvPr>
        </p:nvSpPr>
        <p:spPr>
          <a:xfrm>
            <a:off x="1338489" y="4620023"/>
            <a:ext cx="4935311" cy="273844"/>
          </a:xfrm>
          <a:prstGeom prst="rect">
            <a:avLst/>
          </a:prstGeom>
        </p:spPr>
        <p:txBody>
          <a:bodyPr vert="horz" lIns="0" tIns="0" rIns="0" bIns="0" rtlCol="0" anchor="ctr"/>
          <a:lstStyle>
            <a:lvl1pPr algn="l">
              <a:defRPr sz="1200" b="1" baseline="0">
                <a:solidFill>
                  <a:srgbClr val="6C4773"/>
                </a:solidFill>
              </a:defRPr>
            </a:lvl1pPr>
          </a:lstStyle>
          <a:p>
            <a:r>
              <a:rPr lang="nl-NL" dirty="0"/>
              <a:t>Titel</a:t>
            </a:r>
          </a:p>
        </p:txBody>
      </p:sp>
    </p:spTree>
    <p:extLst>
      <p:ext uri="{BB962C8B-B14F-4D97-AF65-F5344CB8AC3E}">
        <p14:creationId xmlns:p14="http://schemas.microsoft.com/office/powerpoint/2010/main" val="2280745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64" r:id="rId6"/>
    <p:sldLayoutId id="2147483665" r:id="rId7"/>
    <p:sldLayoutId id="2147483666" r:id="rId8"/>
    <p:sldLayoutId id="2147483667" r:id="rId9"/>
    <p:sldLayoutId id="2147483669" r:id="rId10"/>
    <p:sldLayoutId id="2147483673" r:id="rId11"/>
  </p:sldLayoutIdLst>
  <p:hf hdr="0" dt="0"/>
  <p:txStyles>
    <p:titleStyle>
      <a:lvl1pPr algn="l" defTabSz="685800" rtl="0" eaLnBrk="1" latinLnBrk="0" hangingPunct="1">
        <a:lnSpc>
          <a:spcPct val="90000"/>
        </a:lnSpc>
        <a:spcBef>
          <a:spcPct val="0"/>
        </a:spcBef>
        <a:buNone/>
        <a:defRPr sz="3300" b="1" kern="1200" baseline="0">
          <a:solidFill>
            <a:srgbClr val="6C4773"/>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http://tbn0.google.com/images?q=tbn:KigALQuHLMEMQM:http://lvb.net/media/1/20080302-lvb-melk.jp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http://proto4.thinkquest.nl/%7Elld193/images_design/17.jpg"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396E6-511C-5544-BAEB-1FFD725353BC}"/>
              </a:ext>
            </a:extLst>
          </p:cNvPr>
          <p:cNvSpPr>
            <a:spLocks noGrp="1"/>
          </p:cNvSpPr>
          <p:nvPr>
            <p:ph type="ctrTitle"/>
          </p:nvPr>
        </p:nvSpPr>
        <p:spPr/>
        <p:txBody>
          <a:bodyPr/>
          <a:lstStyle/>
          <a:p>
            <a:r>
              <a:rPr lang="nl-NL"/>
              <a:t>Mijn spreekbeurt over vroeggeboorte</a:t>
            </a:r>
            <a:endParaRPr lang="nl-NL" dirty="0"/>
          </a:p>
        </p:txBody>
      </p:sp>
      <p:pic>
        <p:nvPicPr>
          <p:cNvPr id="5" name="Afbeelding 29" descr="Afbeelding met tekst&#10;&#10;Automatisch gegenereerde beschrijving">
            <a:extLst>
              <a:ext uri="{FF2B5EF4-FFF2-40B4-BE49-F238E27FC236}">
                <a16:creationId xmlns:a16="http://schemas.microsoft.com/office/drawing/2014/main" id="{B5F7BBD1-6897-41DD-9012-2A50C34CE0FD}"/>
              </a:ext>
            </a:extLst>
          </p:cNvPr>
          <p:cNvPicPr>
            <a:picLocks noChangeAspect="1"/>
          </p:cNvPicPr>
          <p:nvPr/>
        </p:nvPicPr>
        <p:blipFill>
          <a:blip r:embed="rId3"/>
          <a:stretch>
            <a:fillRect/>
          </a:stretch>
        </p:blipFill>
        <p:spPr>
          <a:xfrm>
            <a:off x="8261364" y="4271188"/>
            <a:ext cx="785995" cy="734398"/>
          </a:xfrm>
          <a:prstGeom prst="rect">
            <a:avLst/>
          </a:prstGeom>
        </p:spPr>
      </p:pic>
    </p:spTree>
    <p:extLst>
      <p:ext uri="{BB962C8B-B14F-4D97-AF65-F5344CB8AC3E}">
        <p14:creationId xmlns:p14="http://schemas.microsoft.com/office/powerpoint/2010/main" val="705285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6B447-0886-FE47-A4B4-ED854D09E6B3}"/>
              </a:ext>
            </a:extLst>
          </p:cNvPr>
          <p:cNvSpPr>
            <a:spLocks noGrp="1"/>
          </p:cNvSpPr>
          <p:nvPr>
            <p:ph type="title"/>
          </p:nvPr>
        </p:nvSpPr>
        <p:spPr>
          <a:xfrm>
            <a:off x="628650" y="273844"/>
            <a:ext cx="7886700" cy="994172"/>
          </a:xfrm>
        </p:spPr>
        <p:txBody>
          <a:bodyPr anchor="ctr">
            <a:normAutofit/>
          </a:bodyPr>
          <a:lstStyle/>
          <a:p>
            <a:r>
              <a:rPr lang="nl-NL" sz="3600"/>
              <a:t>Van Geboorte tot naar Huis</a:t>
            </a:r>
            <a:endParaRPr lang="nl-NL" dirty="0"/>
          </a:p>
        </p:txBody>
      </p:sp>
      <p:sp>
        <p:nvSpPr>
          <p:cNvPr id="3" name="Tijdelijke aanduiding voor inhoud 2">
            <a:extLst>
              <a:ext uri="{FF2B5EF4-FFF2-40B4-BE49-F238E27FC236}">
                <a16:creationId xmlns:a16="http://schemas.microsoft.com/office/drawing/2014/main" id="{9D5DB446-98D2-A343-8356-EB3B5A84BF06}"/>
              </a:ext>
            </a:extLst>
          </p:cNvPr>
          <p:cNvSpPr>
            <a:spLocks noGrp="1"/>
          </p:cNvSpPr>
          <p:nvPr>
            <p:ph idx="1"/>
          </p:nvPr>
        </p:nvSpPr>
        <p:spPr>
          <a:xfrm>
            <a:off x="628650" y="1134952"/>
            <a:ext cx="7886700" cy="3139281"/>
          </a:xfrm>
        </p:spPr>
        <p:txBody>
          <a:bodyPr>
            <a:normAutofit/>
          </a:bodyPr>
          <a:lstStyle/>
          <a:p>
            <a:pPr marL="342900" lvl="0" indent="-342900">
              <a:buFont typeface="+mj-lt"/>
              <a:buAutoNum type="arabicPeriod"/>
            </a:pPr>
            <a:r>
              <a:rPr lang="nl-NL" sz="1600" b="1">
                <a:latin typeface="+mn-lt"/>
              </a:rPr>
              <a:t>Nicu </a:t>
            </a:r>
          </a:p>
          <a:p>
            <a:pPr marL="342900" lvl="0" indent="-342900">
              <a:buFont typeface="+mj-lt"/>
              <a:buAutoNum type="arabicPeriod"/>
            </a:pPr>
            <a:r>
              <a:rPr lang="nl-NL" sz="1600" b="1">
                <a:latin typeface="+mn-lt"/>
              </a:rPr>
              <a:t>Couveuse </a:t>
            </a:r>
          </a:p>
          <a:p>
            <a:pPr marL="342900" lvl="0" indent="-342900">
              <a:buFont typeface="+mj-lt"/>
              <a:buAutoNum type="arabicPeriod"/>
            </a:pPr>
            <a:r>
              <a:rPr lang="nl-NL" sz="1600" b="1">
                <a:latin typeface="+mn-lt"/>
              </a:rPr>
              <a:t>Op visite op de Nicu </a:t>
            </a:r>
          </a:p>
          <a:p>
            <a:pPr marL="342900" lvl="0" indent="-342900">
              <a:buFont typeface="+mj-lt"/>
              <a:buAutoNum type="arabicPeriod"/>
            </a:pPr>
            <a:r>
              <a:rPr lang="nl-NL" sz="1600" b="1">
                <a:latin typeface="+mn-lt"/>
              </a:rPr>
              <a:t>Buidelen </a:t>
            </a:r>
          </a:p>
          <a:p>
            <a:pPr marL="342900" lvl="0" indent="-342900">
              <a:buFont typeface="+mj-lt"/>
              <a:buAutoNum type="arabicPeriod"/>
            </a:pPr>
            <a:r>
              <a:rPr lang="nl-NL" sz="1600" b="1">
                <a:latin typeface="+mn-lt"/>
              </a:rPr>
              <a:t>Transport naar een gewoon ziekenhuis </a:t>
            </a:r>
          </a:p>
          <a:p>
            <a:pPr marL="342900" lvl="0" indent="-342900">
              <a:buFont typeface="+mj-lt"/>
              <a:buAutoNum type="arabicPeriod"/>
            </a:pPr>
            <a:r>
              <a:rPr lang="nl-NL" sz="1600" b="1">
                <a:latin typeface="+mn-lt"/>
              </a:rPr>
              <a:t>1e keer kleren aan </a:t>
            </a:r>
          </a:p>
          <a:p>
            <a:pPr marL="342900" lvl="0" indent="-342900">
              <a:buFont typeface="+mj-lt"/>
              <a:buAutoNum type="arabicPeriod"/>
            </a:pPr>
            <a:r>
              <a:rPr lang="nl-NL" sz="1600" b="1">
                <a:latin typeface="+mn-lt"/>
              </a:rPr>
              <a:t>Naar een gewoon bedje </a:t>
            </a:r>
          </a:p>
          <a:p>
            <a:pPr marL="342900" lvl="0" indent="-342900">
              <a:buFont typeface="+mj-lt"/>
              <a:buAutoNum type="arabicPeriod"/>
            </a:pPr>
            <a:r>
              <a:rPr lang="nl-NL" sz="1600" b="1">
                <a:latin typeface="+mn-lt"/>
              </a:rPr>
              <a:t>Flesje drinken of uit de borst</a:t>
            </a:r>
          </a:p>
          <a:p>
            <a:pPr marL="342900" lvl="0" indent="-342900">
              <a:buFont typeface="+mj-lt"/>
              <a:buAutoNum type="arabicPeriod"/>
            </a:pPr>
            <a:r>
              <a:rPr lang="nl-NL" sz="1600" b="1">
                <a:latin typeface="+mn-lt"/>
              </a:rPr>
              <a:t>Sonde eruit </a:t>
            </a:r>
          </a:p>
          <a:p>
            <a:pPr marL="342900" lvl="0" indent="-342900">
              <a:buFont typeface="+mj-lt"/>
              <a:buAutoNum type="arabicPeriod"/>
            </a:pPr>
            <a:r>
              <a:rPr lang="nl-NL" sz="1600" b="1">
                <a:latin typeface="+mn-lt"/>
              </a:rPr>
              <a:t>Naar huis!! </a:t>
            </a:r>
            <a:endParaRPr lang="nl-NL" b="1" dirty="0">
              <a:latin typeface="+mn-lt"/>
            </a:endParaRPr>
          </a:p>
        </p:txBody>
      </p:sp>
      <p:sp>
        <p:nvSpPr>
          <p:cNvPr id="5" name="Tijdelijke aanduiding voor dianummer 4">
            <a:extLst>
              <a:ext uri="{FF2B5EF4-FFF2-40B4-BE49-F238E27FC236}">
                <a16:creationId xmlns:a16="http://schemas.microsoft.com/office/drawing/2014/main" id="{6319A2A3-F596-9244-B982-08724047E6E2}"/>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10</a:t>
            </a:fld>
            <a:endParaRPr lang="nl-NL"/>
          </a:p>
        </p:txBody>
      </p:sp>
    </p:spTree>
    <p:extLst>
      <p:ext uri="{BB962C8B-B14F-4D97-AF65-F5344CB8AC3E}">
        <p14:creationId xmlns:p14="http://schemas.microsoft.com/office/powerpoint/2010/main" val="240480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CECA6-2DE4-8643-82F8-3B524FF4EA8E}"/>
              </a:ext>
            </a:extLst>
          </p:cNvPr>
          <p:cNvSpPr>
            <a:spLocks noGrp="1"/>
          </p:cNvSpPr>
          <p:nvPr>
            <p:ph type="title"/>
          </p:nvPr>
        </p:nvSpPr>
        <p:spPr>
          <a:xfrm>
            <a:off x="628650" y="273844"/>
            <a:ext cx="7886700" cy="994172"/>
          </a:xfrm>
        </p:spPr>
        <p:txBody>
          <a:bodyPr anchor="ctr">
            <a:normAutofit/>
          </a:bodyPr>
          <a:lstStyle/>
          <a:p>
            <a:r>
              <a:rPr lang="nl-NL"/>
              <a:t>Bekende mensen</a:t>
            </a:r>
            <a:endParaRPr lang="nl-NL" dirty="0"/>
          </a:p>
        </p:txBody>
      </p:sp>
      <p:sp>
        <p:nvSpPr>
          <p:cNvPr id="9" name="Content Placeholder 2">
            <a:extLst>
              <a:ext uri="{FF2B5EF4-FFF2-40B4-BE49-F238E27FC236}">
                <a16:creationId xmlns:a16="http://schemas.microsoft.com/office/drawing/2014/main" id="{5019BCA0-D9B2-6545-BC16-352016CC115D}"/>
              </a:ext>
            </a:extLst>
          </p:cNvPr>
          <p:cNvSpPr>
            <a:spLocks noGrp="1"/>
          </p:cNvSpPr>
          <p:nvPr>
            <p:ph idx="1"/>
          </p:nvPr>
        </p:nvSpPr>
        <p:spPr>
          <a:xfrm>
            <a:off x="628650" y="1268016"/>
            <a:ext cx="7886700" cy="3139281"/>
          </a:xfrm>
        </p:spPr>
        <p:txBody>
          <a:bodyPr>
            <a:normAutofit/>
          </a:bodyPr>
          <a:lstStyle/>
          <a:p>
            <a:r>
              <a:rPr lang="nl-NL" sz="2400">
                <a:effectLst/>
                <a:ea typeface="Times New Roman" panose="02020603050405020304" pitchFamily="18" charset="0"/>
              </a:rPr>
              <a:t>Albert Einstein</a:t>
            </a:r>
          </a:p>
          <a:p>
            <a:r>
              <a:rPr lang="nl-NL" sz="2400">
                <a:effectLst/>
                <a:ea typeface="Times New Roman" panose="02020603050405020304" pitchFamily="18" charset="0"/>
              </a:rPr>
              <a:t>Isaac Newton</a:t>
            </a:r>
          </a:p>
          <a:p>
            <a:r>
              <a:rPr lang="nl-NL" sz="2400">
                <a:effectLst/>
                <a:ea typeface="Times New Roman" panose="02020603050405020304" pitchFamily="18" charset="0"/>
              </a:rPr>
              <a:t>Pablo Picasso</a:t>
            </a:r>
          </a:p>
          <a:p>
            <a:r>
              <a:rPr lang="nl-NL" sz="2400">
                <a:effectLst/>
                <a:ea typeface="Times New Roman" panose="02020603050405020304" pitchFamily="18" charset="0"/>
              </a:rPr>
              <a:t>Napoleon</a:t>
            </a:r>
          </a:p>
          <a:p>
            <a:pPr lvl="0"/>
            <a:r>
              <a:rPr lang="nl-NL" sz="2400">
                <a:effectLst/>
                <a:ea typeface="Times New Roman" panose="02020603050405020304" pitchFamily="18" charset="0"/>
              </a:rPr>
              <a:t>Lavezzie Rutjes</a:t>
            </a:r>
          </a:p>
          <a:p>
            <a:pPr lvl="0"/>
            <a:r>
              <a:rPr lang="nl-NL" sz="2400">
                <a:effectLst/>
                <a:ea typeface="Times New Roman" panose="02020603050405020304" pitchFamily="18" charset="0"/>
              </a:rPr>
              <a:t>Jort Kelder</a:t>
            </a:r>
          </a:p>
          <a:p>
            <a:pPr lvl="0"/>
            <a:r>
              <a:rPr lang="nl-NL" sz="2400">
                <a:effectLst/>
                <a:ea typeface="Times New Roman" panose="02020603050405020304" pitchFamily="18" charset="0"/>
              </a:rPr>
              <a:t>Jan Versteegh</a:t>
            </a:r>
            <a:endParaRPr lang="nl-NL" sz="2200" dirty="0"/>
          </a:p>
        </p:txBody>
      </p:sp>
      <p:sp>
        <p:nvSpPr>
          <p:cNvPr id="5" name="Tijdelijke aanduiding voor voettekst 4">
            <a:extLst>
              <a:ext uri="{FF2B5EF4-FFF2-40B4-BE49-F238E27FC236}">
                <a16:creationId xmlns:a16="http://schemas.microsoft.com/office/drawing/2014/main" id="{87EFB0D0-0A2C-084F-87E1-4D3A6AA4DA1F}"/>
              </a:ext>
            </a:extLst>
          </p:cNvPr>
          <p:cNvSpPr>
            <a:spLocks noGrp="1"/>
          </p:cNvSpPr>
          <p:nvPr>
            <p:ph type="ftr" sz="quarter" idx="11"/>
          </p:nvPr>
        </p:nvSpPr>
        <p:spPr>
          <a:xfrm>
            <a:off x="1338489" y="4620023"/>
            <a:ext cx="4935311" cy="273844"/>
          </a:xfrm>
        </p:spPr>
        <p:txBody>
          <a:bodyPr anchor="ctr">
            <a:normAutofit/>
          </a:bodyPr>
          <a:lstStyle/>
          <a:p>
            <a:pPr>
              <a:spcAft>
                <a:spcPts val="600"/>
              </a:spcAft>
            </a:pPr>
            <a:r>
              <a:rPr lang="nl-NL" dirty="0"/>
              <a:t>Gastles KO</a:t>
            </a:r>
            <a:endParaRPr lang="nl-NL"/>
          </a:p>
        </p:txBody>
      </p:sp>
      <p:sp>
        <p:nvSpPr>
          <p:cNvPr id="6" name="Tijdelijke aanduiding voor dianummer 5">
            <a:extLst>
              <a:ext uri="{FF2B5EF4-FFF2-40B4-BE49-F238E27FC236}">
                <a16:creationId xmlns:a16="http://schemas.microsoft.com/office/drawing/2014/main" id="{A2412D92-F1D2-0B4D-A525-D3CF77D76160}"/>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11</a:t>
            </a:fld>
            <a:endParaRPr lang="nl-NL"/>
          </a:p>
        </p:txBody>
      </p:sp>
      <p:sp>
        <p:nvSpPr>
          <p:cNvPr id="7" name="TextBox 6">
            <a:extLst>
              <a:ext uri="{FF2B5EF4-FFF2-40B4-BE49-F238E27FC236}">
                <a16:creationId xmlns:a16="http://schemas.microsoft.com/office/drawing/2014/main" id="{66A27B82-9617-4F50-9712-F3BDF9406DF0}"/>
              </a:ext>
            </a:extLst>
          </p:cNvPr>
          <p:cNvSpPr txBox="1"/>
          <p:nvPr/>
        </p:nvSpPr>
        <p:spPr>
          <a:xfrm>
            <a:off x="5178282" y="1220645"/>
            <a:ext cx="3876265" cy="3034677"/>
          </a:xfrm>
          <a:prstGeom prst="rect">
            <a:avLst/>
          </a:prstGeom>
          <a:noFill/>
        </p:spPr>
        <p:txBody>
          <a:bodyPr wrap="square">
            <a:spAutoFit/>
          </a:bodyPr>
          <a:lstStyle/>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rPr>
              <a:t>René van Kooten</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rPr>
              <a:t>Kimberly Klaver</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rPr>
              <a:t>Mark Labrand</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rPr>
              <a:t>Pieter Derks</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rPr>
              <a:t>Jeroen van Koningsbrugge</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rPr>
              <a:t>Paul de Leeuw</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rPr>
              <a:t>Dylan Groenewegen</a:t>
            </a:r>
            <a:endParaRPr lang="en-US" sz="2400">
              <a:solidFill>
                <a:schemeClr val="bg1"/>
              </a:solidFill>
              <a:latin typeface="+mj-lt"/>
            </a:endParaRPr>
          </a:p>
        </p:txBody>
      </p:sp>
      <p:pic>
        <p:nvPicPr>
          <p:cNvPr id="8" name="Afbeelding 6" descr="Afbeelding met tekst, persoon&#10;&#10;Automatisch gegenereerde beschrijving">
            <a:extLst>
              <a:ext uri="{FF2B5EF4-FFF2-40B4-BE49-F238E27FC236}">
                <a16:creationId xmlns:a16="http://schemas.microsoft.com/office/drawing/2014/main" id="{868A914A-4CCD-4354-8B63-86B1A58CC3C0}"/>
              </a:ext>
            </a:extLst>
          </p:cNvPr>
          <p:cNvPicPr>
            <a:picLocks noChangeAspect="1"/>
          </p:cNvPicPr>
          <p:nvPr/>
        </p:nvPicPr>
        <p:blipFill>
          <a:blip r:embed="rId3"/>
          <a:stretch>
            <a:fillRect/>
          </a:stretch>
        </p:blipFill>
        <p:spPr>
          <a:xfrm>
            <a:off x="7796797" y="14600"/>
            <a:ext cx="1115026" cy="1366940"/>
          </a:xfrm>
          <a:prstGeom prst="rect">
            <a:avLst/>
          </a:prstGeom>
        </p:spPr>
      </p:pic>
      <p:pic>
        <p:nvPicPr>
          <p:cNvPr id="10" name="Afbeelding 10" descr="Afbeelding met persoon, binnen, hond, baby&#10;&#10;Automatisch gegenereerde beschrijving">
            <a:extLst>
              <a:ext uri="{FF2B5EF4-FFF2-40B4-BE49-F238E27FC236}">
                <a16:creationId xmlns:a16="http://schemas.microsoft.com/office/drawing/2014/main" id="{62B9D1A9-AAC8-4AF6-97A6-1550B0730BE0}"/>
              </a:ext>
            </a:extLst>
          </p:cNvPr>
          <p:cNvPicPr>
            <a:picLocks noChangeAspect="1"/>
          </p:cNvPicPr>
          <p:nvPr/>
        </p:nvPicPr>
        <p:blipFill rotWithShape="1">
          <a:blip r:embed="rId4"/>
          <a:srcRect l="30606"/>
          <a:stretch/>
        </p:blipFill>
        <p:spPr>
          <a:xfrm>
            <a:off x="3669784" y="27920"/>
            <a:ext cx="1508498" cy="1656047"/>
          </a:xfrm>
          <a:prstGeom prst="rect">
            <a:avLst/>
          </a:prstGeom>
        </p:spPr>
      </p:pic>
      <p:pic>
        <p:nvPicPr>
          <p:cNvPr id="11" name="Afbeelding 18" descr="Afbeelding met persoon, binnen, baby&#10;&#10;Automatisch gegenereerde beschrijving">
            <a:extLst>
              <a:ext uri="{FF2B5EF4-FFF2-40B4-BE49-F238E27FC236}">
                <a16:creationId xmlns:a16="http://schemas.microsoft.com/office/drawing/2014/main" id="{B56D62DB-8096-49D2-8357-AB9E24E59DE7}"/>
              </a:ext>
            </a:extLst>
          </p:cNvPr>
          <p:cNvPicPr>
            <a:picLocks noChangeAspect="1"/>
          </p:cNvPicPr>
          <p:nvPr/>
        </p:nvPicPr>
        <p:blipFill>
          <a:blip r:embed="rId5"/>
          <a:stretch>
            <a:fillRect/>
          </a:stretch>
        </p:blipFill>
        <p:spPr>
          <a:xfrm>
            <a:off x="7796797" y="1396179"/>
            <a:ext cx="1150368" cy="1456351"/>
          </a:xfrm>
          <a:prstGeom prst="rect">
            <a:avLst/>
          </a:prstGeom>
        </p:spPr>
      </p:pic>
      <p:pic>
        <p:nvPicPr>
          <p:cNvPr id="12" name="Afbeelding 6" descr="Afbeelding met gras, persoon, buiten, poseren&#10;&#10;Automatisch gegenereerde beschrijving">
            <a:extLst>
              <a:ext uri="{FF2B5EF4-FFF2-40B4-BE49-F238E27FC236}">
                <a16:creationId xmlns:a16="http://schemas.microsoft.com/office/drawing/2014/main" id="{0A869A70-1A75-4FEA-A3A1-77B3C4EE8E15}"/>
              </a:ext>
            </a:extLst>
          </p:cNvPr>
          <p:cNvPicPr>
            <a:picLocks noChangeAspect="1"/>
          </p:cNvPicPr>
          <p:nvPr/>
        </p:nvPicPr>
        <p:blipFill>
          <a:blip r:embed="rId6"/>
          <a:stretch>
            <a:fillRect/>
          </a:stretch>
        </p:blipFill>
        <p:spPr>
          <a:xfrm>
            <a:off x="3656169" y="1683967"/>
            <a:ext cx="1522114" cy="1543275"/>
          </a:xfrm>
          <a:prstGeom prst="rect">
            <a:avLst/>
          </a:prstGeom>
        </p:spPr>
      </p:pic>
      <p:pic>
        <p:nvPicPr>
          <p:cNvPr id="13" name="Afbeelding 8" descr="Afbeelding met tekst, persoon, poseren&#10;&#10;Automatisch gegenereerde beschrijving">
            <a:extLst>
              <a:ext uri="{FF2B5EF4-FFF2-40B4-BE49-F238E27FC236}">
                <a16:creationId xmlns:a16="http://schemas.microsoft.com/office/drawing/2014/main" id="{92919658-1EA5-4DA4-9903-F2F525A5ABC3}"/>
              </a:ext>
            </a:extLst>
          </p:cNvPr>
          <p:cNvPicPr>
            <a:picLocks noChangeAspect="1"/>
          </p:cNvPicPr>
          <p:nvPr/>
        </p:nvPicPr>
        <p:blipFill>
          <a:blip r:embed="rId7"/>
          <a:stretch>
            <a:fillRect/>
          </a:stretch>
        </p:blipFill>
        <p:spPr>
          <a:xfrm>
            <a:off x="3639226" y="3236628"/>
            <a:ext cx="1522114" cy="1888549"/>
          </a:xfrm>
          <a:prstGeom prst="rect">
            <a:avLst/>
          </a:prstGeom>
        </p:spPr>
      </p:pic>
    </p:spTree>
    <p:extLst>
      <p:ext uri="{BB962C8B-B14F-4D97-AF65-F5344CB8AC3E}">
        <p14:creationId xmlns:p14="http://schemas.microsoft.com/office/powerpoint/2010/main" val="3400523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4D19A-E662-2844-8728-03411FD5BDBC}"/>
              </a:ext>
            </a:extLst>
          </p:cNvPr>
          <p:cNvSpPr>
            <a:spLocks noGrp="1"/>
          </p:cNvSpPr>
          <p:nvPr>
            <p:ph type="title"/>
          </p:nvPr>
        </p:nvSpPr>
        <p:spPr>
          <a:xfrm>
            <a:off x="628650" y="273844"/>
            <a:ext cx="7886700" cy="994172"/>
          </a:xfrm>
        </p:spPr>
        <p:txBody>
          <a:bodyPr anchor="ctr">
            <a:normAutofit/>
          </a:bodyPr>
          <a:lstStyle/>
          <a:p>
            <a:r>
              <a:rPr lang="nl-NL"/>
              <a:t>En nu</a:t>
            </a:r>
            <a:endParaRPr lang="nl-NL" dirty="0"/>
          </a:p>
        </p:txBody>
      </p:sp>
      <p:sp>
        <p:nvSpPr>
          <p:cNvPr id="5" name="Tijdelijke aanduiding voor dianummer 4">
            <a:extLst>
              <a:ext uri="{FF2B5EF4-FFF2-40B4-BE49-F238E27FC236}">
                <a16:creationId xmlns:a16="http://schemas.microsoft.com/office/drawing/2014/main" id="{AC145686-8AC7-8746-9881-1475324C1700}"/>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12</a:t>
            </a:fld>
            <a:endParaRPr lang="nl-NL"/>
          </a:p>
        </p:txBody>
      </p:sp>
      <p:sp>
        <p:nvSpPr>
          <p:cNvPr id="6" name="Rechthoek: afgeronde hoeken 6">
            <a:extLst>
              <a:ext uri="{FF2B5EF4-FFF2-40B4-BE49-F238E27FC236}">
                <a16:creationId xmlns:a16="http://schemas.microsoft.com/office/drawing/2014/main" id="{E5833598-F00B-4808-85BA-554349803EBD}"/>
              </a:ext>
            </a:extLst>
          </p:cNvPr>
          <p:cNvSpPr/>
          <p:nvPr/>
        </p:nvSpPr>
        <p:spPr>
          <a:xfrm>
            <a:off x="4274230" y="1064735"/>
            <a:ext cx="3999139" cy="2169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Foto van jezelf van nu</a:t>
            </a:r>
            <a:endParaRPr lang="nl-NL" dirty="0"/>
          </a:p>
        </p:txBody>
      </p:sp>
    </p:spTree>
    <p:extLst>
      <p:ext uri="{BB962C8B-B14F-4D97-AF65-F5344CB8AC3E}">
        <p14:creationId xmlns:p14="http://schemas.microsoft.com/office/powerpoint/2010/main" val="3610642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C3D28D03-4291-8C4C-A64D-D0FA3732A8DC}"/>
              </a:ext>
            </a:extLst>
          </p:cNvPr>
          <p:cNvSpPr>
            <a:spLocks noGrp="1"/>
          </p:cNvSpPr>
          <p:nvPr>
            <p:ph type="ctrTitle"/>
          </p:nvPr>
        </p:nvSpPr>
        <p:spPr/>
        <p:txBody>
          <a:bodyPr/>
          <a:lstStyle/>
          <a:p>
            <a:r>
              <a:rPr lang="nl-NL" dirty="0"/>
              <a:t>Bedankt voor je aandacht!</a:t>
            </a:r>
          </a:p>
        </p:txBody>
      </p:sp>
      <p:pic>
        <p:nvPicPr>
          <p:cNvPr id="3" name="Afbeelding 29" descr="Afbeelding met tekst&#10;&#10;Automatisch gegenereerde beschrijving">
            <a:extLst>
              <a:ext uri="{FF2B5EF4-FFF2-40B4-BE49-F238E27FC236}">
                <a16:creationId xmlns:a16="http://schemas.microsoft.com/office/drawing/2014/main" id="{991D354B-93B0-40BA-8075-7EA563EE3EA4}"/>
              </a:ext>
            </a:extLst>
          </p:cNvPr>
          <p:cNvPicPr>
            <a:picLocks noChangeAspect="1"/>
          </p:cNvPicPr>
          <p:nvPr/>
        </p:nvPicPr>
        <p:blipFill>
          <a:blip r:embed="rId3"/>
          <a:stretch>
            <a:fillRect/>
          </a:stretch>
        </p:blipFill>
        <p:spPr>
          <a:xfrm>
            <a:off x="7859622" y="3895818"/>
            <a:ext cx="1187738" cy="1109768"/>
          </a:xfrm>
          <a:prstGeom prst="rect">
            <a:avLst/>
          </a:prstGeom>
        </p:spPr>
      </p:pic>
    </p:spTree>
    <p:extLst>
      <p:ext uri="{BB962C8B-B14F-4D97-AF65-F5344CB8AC3E}">
        <p14:creationId xmlns:p14="http://schemas.microsoft.com/office/powerpoint/2010/main" val="1604216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54AC-1E71-122C-BF79-0336A92CF1AC}"/>
              </a:ext>
            </a:extLst>
          </p:cNvPr>
          <p:cNvSpPr>
            <a:spLocks noGrp="1"/>
          </p:cNvSpPr>
          <p:nvPr>
            <p:ph type="title"/>
          </p:nvPr>
        </p:nvSpPr>
        <p:spPr/>
        <p:txBody>
          <a:bodyPr/>
          <a:lstStyle/>
          <a:p>
            <a:r>
              <a:rPr lang="en-US"/>
              <a:t>Tips voor je spreekbeurt</a:t>
            </a:r>
          </a:p>
        </p:txBody>
      </p:sp>
      <p:sp>
        <p:nvSpPr>
          <p:cNvPr id="3" name="Content Placeholder 2">
            <a:extLst>
              <a:ext uri="{FF2B5EF4-FFF2-40B4-BE49-F238E27FC236}">
                <a16:creationId xmlns:a16="http://schemas.microsoft.com/office/drawing/2014/main" id="{9A6DBA32-15C6-D910-6CDE-21129A1A4DEF}"/>
              </a:ext>
            </a:extLst>
          </p:cNvPr>
          <p:cNvSpPr>
            <a:spLocks noGrp="1"/>
          </p:cNvSpPr>
          <p:nvPr>
            <p:ph idx="1"/>
          </p:nvPr>
        </p:nvSpPr>
        <p:spPr/>
        <p:txBody>
          <a:bodyPr>
            <a:normAutofit fontScale="55000" lnSpcReduction="20000"/>
          </a:bodyPr>
          <a:lstStyle/>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Deze spreekbeurt heeft veel slides, kies vooral die slides uit die het beste bij jou passen.</a:t>
            </a:r>
          </a:p>
          <a:p>
            <a:pPr marL="0" marR="0" lvl="0" indent="0">
              <a:spcBef>
                <a:spcPts val="0"/>
              </a:spcBef>
              <a:spcAft>
                <a:spcPts val="0"/>
              </a:spcAft>
              <a:buNone/>
            </a:pPr>
            <a:endParaRPr lang="nl-NL" sz="240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Ga eens op zoek naar foto’s uit jouw couveusetijd. Die kan je in je spreekbeurt verwerken.</a:t>
            </a:r>
          </a:p>
          <a:p>
            <a:pPr marL="342900" marR="0" lvl="0" indent="-342900">
              <a:spcBef>
                <a:spcPts val="0"/>
              </a:spcBef>
              <a:spcAft>
                <a:spcPts val="0"/>
              </a:spcAft>
              <a:buFont typeface="Arial" panose="020B0604020202020204" pitchFamily="34" charset="0"/>
              <a:buChar char="-"/>
            </a:pPr>
            <a:endParaRPr lang="en-US" sz="2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Het is ook heel leuk om je eerste kleertjes of een luiertje te laten zien. Daaraan zie je pas écht hoe klein je was toen je net was geboren. </a:t>
            </a:r>
          </a:p>
          <a:p>
            <a:pPr marL="342900" marR="0" lvl="0" indent="-342900">
              <a:spcBef>
                <a:spcPts val="0"/>
              </a:spcBef>
              <a:spcAft>
                <a:spcPts val="0"/>
              </a:spcAft>
              <a:buFont typeface="Arial" panose="020B0604020202020204" pitchFamily="34" charset="0"/>
              <a:buChar char="-"/>
            </a:pPr>
            <a:endParaRPr lang="en-US" sz="2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Laat ook een normale luier zien. Dan kan iedereen goed zien hoe klein een te vroeg geboren baby nou eigenlijk is. </a:t>
            </a:r>
          </a:p>
          <a:p>
            <a:pPr marL="342900" marR="0" lvl="0" indent="-342900">
              <a:spcBef>
                <a:spcPts val="0"/>
              </a:spcBef>
              <a:spcAft>
                <a:spcPts val="0"/>
              </a:spcAft>
              <a:buFont typeface="Arial" panose="020B0604020202020204" pitchFamily="34" charset="0"/>
              <a:buChar char="-"/>
            </a:pPr>
            <a:endParaRPr lang="nl-NL" sz="240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Bespreek de onderwerpen met je ouders/verzorgers, dan weet je precies hoe het bij jou was.</a:t>
            </a:r>
          </a:p>
          <a:p>
            <a:pPr marL="342900" marR="0" lvl="0" indent="-342900">
              <a:spcBef>
                <a:spcPts val="0"/>
              </a:spcBef>
              <a:spcAft>
                <a:spcPts val="0"/>
              </a:spcAft>
              <a:buFont typeface="Arial" panose="020B0604020202020204" pitchFamily="34" charset="0"/>
              <a:buChar char="-"/>
            </a:pPr>
            <a:endParaRPr lang="nl-NL" sz="2400">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Ook kun je contact opnemen met het ziekenhuis waar je geboren bent. Misschien kun je wat spulletjes ophalen (luiertje, plakkertjes etc). </a:t>
            </a:r>
          </a:p>
          <a:p>
            <a:pPr marL="342900" marR="0" lvl="0" indent="-342900">
              <a:spcBef>
                <a:spcPts val="0"/>
              </a:spcBef>
              <a:spcAft>
                <a:spcPts val="0"/>
              </a:spcAft>
              <a:buFont typeface="Arial" panose="020B0604020202020204" pitchFamily="34" charset="0"/>
              <a:buChar char="-"/>
            </a:pPr>
            <a:endParaRPr lang="nl-NL" sz="240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Ook kun je vragen of je het couveusekoffertje mag lenen, daarvoor kun je contact opnemen met een van de ziekenhuizen waar je hebt gelegen. Dat is een koffertje wat wij, Care4Neo, aan alle ziekenhuizen hebben gegeven met een babypop erin en allerlei spulletjes die handig zijn voor broertjes/zusjes om een beetje te begrijpen wat er gebeurt.</a:t>
            </a:r>
          </a:p>
          <a:p>
            <a:pPr marL="0" marR="0" lvl="0" indent="0">
              <a:spcBef>
                <a:spcPts val="0"/>
              </a:spcBef>
              <a:spcAft>
                <a:spcPts val="0"/>
              </a:spcAft>
              <a:buNone/>
            </a:pPr>
            <a:endParaRPr lang="nl-NL" sz="240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nl-NL" sz="2400">
                <a:effectLst/>
                <a:latin typeface="Arial" panose="020B0604020202020204" pitchFamily="34" charset="0"/>
                <a:ea typeface="Times New Roman" panose="02020603050405020304" pitchFamily="18" charset="0"/>
              </a:rPr>
              <a:t>Je mag ons altijd mailen als je nog vragen hebt info@care4neo.nl of contact opnemen met Amber Bontekoe, zij is zelf te vroeg geboren. kleinmeisjemaakteenreisje@gmail.com</a:t>
            </a:r>
            <a:endParaRPr lang="en-US" sz="2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013398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6B447-0886-FE47-A4B4-ED854D09E6B3}"/>
              </a:ext>
            </a:extLst>
          </p:cNvPr>
          <p:cNvSpPr>
            <a:spLocks noGrp="1"/>
          </p:cNvSpPr>
          <p:nvPr>
            <p:ph type="title"/>
          </p:nvPr>
        </p:nvSpPr>
        <p:spPr>
          <a:xfrm>
            <a:off x="628650" y="273844"/>
            <a:ext cx="7886700" cy="994172"/>
          </a:xfrm>
        </p:spPr>
        <p:txBody>
          <a:bodyPr anchor="ctr">
            <a:normAutofit/>
          </a:bodyPr>
          <a:lstStyle/>
          <a:p>
            <a:r>
              <a:rPr lang="nl-NL" dirty="0"/>
              <a:t>Agenda</a:t>
            </a:r>
          </a:p>
        </p:txBody>
      </p:sp>
      <p:sp>
        <p:nvSpPr>
          <p:cNvPr id="3" name="Tijdelijke aanduiding voor inhoud 2">
            <a:extLst>
              <a:ext uri="{FF2B5EF4-FFF2-40B4-BE49-F238E27FC236}">
                <a16:creationId xmlns:a16="http://schemas.microsoft.com/office/drawing/2014/main" id="{9D5DB446-98D2-A343-8356-EB3B5A84BF06}"/>
              </a:ext>
            </a:extLst>
          </p:cNvPr>
          <p:cNvSpPr>
            <a:spLocks noGrp="1"/>
          </p:cNvSpPr>
          <p:nvPr>
            <p:ph idx="1"/>
          </p:nvPr>
        </p:nvSpPr>
        <p:spPr>
          <a:xfrm>
            <a:off x="628650" y="1134952"/>
            <a:ext cx="7886700" cy="3139281"/>
          </a:xfrm>
        </p:spPr>
        <p:txBody>
          <a:bodyPr>
            <a:normAutofit/>
          </a:bodyPr>
          <a:lstStyle/>
          <a:p>
            <a:pPr marL="342900" lvl="0" indent="-342900">
              <a:buFont typeface="+mj-lt"/>
              <a:buAutoNum type="arabicPeriod"/>
            </a:pPr>
            <a:r>
              <a:rPr lang="nl-NL" sz="2400">
                <a:effectLst/>
                <a:ea typeface="Times New Roman" panose="02020603050405020304" pitchFamily="18" charset="0"/>
              </a:rPr>
              <a:t>Waarom dit onderwerp;</a:t>
            </a:r>
          </a:p>
          <a:p>
            <a:pPr marL="342900" lvl="0" indent="-342900">
              <a:buFont typeface="+mj-lt"/>
              <a:buAutoNum type="arabicPeriod"/>
            </a:pPr>
            <a:r>
              <a:rPr lang="nl-NL" sz="2400">
                <a:effectLst/>
                <a:ea typeface="Times New Roman" panose="02020603050405020304" pitchFamily="18" charset="0"/>
              </a:rPr>
              <a:t>Wanneer is een baby te vroeg geboren;</a:t>
            </a:r>
          </a:p>
          <a:p>
            <a:pPr marL="342900" lvl="0" indent="-342900">
              <a:buFont typeface="+mj-lt"/>
              <a:buAutoNum type="arabicPeriod"/>
            </a:pPr>
            <a:r>
              <a:rPr lang="nl-NL" sz="2400">
                <a:effectLst/>
                <a:ea typeface="Times New Roman" panose="02020603050405020304" pitchFamily="18" charset="0"/>
              </a:rPr>
              <a:t>Wat is een couveuse;</a:t>
            </a:r>
          </a:p>
          <a:p>
            <a:pPr marL="342900" lvl="0" indent="-342900">
              <a:buFont typeface="+mj-lt"/>
              <a:buAutoNum type="arabicPeriod"/>
            </a:pPr>
            <a:r>
              <a:rPr lang="nl-NL" sz="2400">
                <a:effectLst/>
                <a:ea typeface="Times New Roman" panose="02020603050405020304" pitchFamily="18" charset="0"/>
              </a:rPr>
              <a:t>De geschiedenis;</a:t>
            </a:r>
          </a:p>
          <a:p>
            <a:pPr marL="342900" lvl="0" indent="-342900">
              <a:buFont typeface="+mj-lt"/>
              <a:buAutoNum type="arabicPeriod"/>
            </a:pPr>
            <a:r>
              <a:rPr lang="nl-NL" sz="2400">
                <a:effectLst/>
                <a:ea typeface="Times New Roman" panose="02020603050405020304" pitchFamily="18" charset="0"/>
              </a:rPr>
              <a:t>Verzorging;</a:t>
            </a:r>
          </a:p>
          <a:p>
            <a:pPr marL="342900" lvl="0" indent="-342900">
              <a:buFont typeface="+mj-lt"/>
              <a:buAutoNum type="arabicPeriod"/>
            </a:pPr>
            <a:r>
              <a:rPr lang="nl-NL" sz="2400">
                <a:ea typeface="Times New Roman" panose="02020603050405020304" pitchFamily="18" charset="0"/>
              </a:rPr>
              <a:t>Van geboorte tot naar huis</a:t>
            </a:r>
            <a:endParaRPr lang="nl-NL" sz="2400">
              <a:effectLst/>
              <a:ea typeface="Times New Roman" panose="02020603050405020304" pitchFamily="18" charset="0"/>
            </a:endParaRPr>
          </a:p>
          <a:p>
            <a:pPr marL="342900" lvl="0" indent="-342900">
              <a:buFont typeface="+mj-lt"/>
              <a:buAutoNum type="arabicPeriod"/>
            </a:pPr>
            <a:r>
              <a:rPr lang="nl-NL" sz="2400">
                <a:effectLst/>
                <a:ea typeface="Times New Roman" panose="02020603050405020304" pitchFamily="18" charset="0"/>
              </a:rPr>
              <a:t>Bekende mensen die te vroeg geboren zijn</a:t>
            </a:r>
            <a:endParaRPr lang="nl-NL" dirty="0"/>
          </a:p>
          <a:p>
            <a:endParaRPr lang="nl-NL" dirty="0"/>
          </a:p>
        </p:txBody>
      </p:sp>
      <p:sp>
        <p:nvSpPr>
          <p:cNvPr id="5" name="Tijdelijke aanduiding voor dianummer 4">
            <a:extLst>
              <a:ext uri="{FF2B5EF4-FFF2-40B4-BE49-F238E27FC236}">
                <a16:creationId xmlns:a16="http://schemas.microsoft.com/office/drawing/2014/main" id="{6319A2A3-F596-9244-B982-08724047E6E2}"/>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3</a:t>
            </a:fld>
            <a:endParaRPr lang="nl-NL"/>
          </a:p>
        </p:txBody>
      </p:sp>
    </p:spTree>
    <p:extLst>
      <p:ext uri="{BB962C8B-B14F-4D97-AF65-F5344CB8AC3E}">
        <p14:creationId xmlns:p14="http://schemas.microsoft.com/office/powerpoint/2010/main" val="10122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1E82D1-7EDF-1A42-828E-18CB348F0162}"/>
              </a:ext>
            </a:extLst>
          </p:cNvPr>
          <p:cNvSpPr>
            <a:spLocks noGrp="1"/>
          </p:cNvSpPr>
          <p:nvPr>
            <p:ph type="title"/>
          </p:nvPr>
        </p:nvSpPr>
        <p:spPr>
          <a:xfrm>
            <a:off x="628650" y="273844"/>
            <a:ext cx="7886700" cy="994172"/>
          </a:xfrm>
        </p:spPr>
        <p:txBody>
          <a:bodyPr anchor="ctr">
            <a:normAutofit/>
          </a:bodyPr>
          <a:lstStyle/>
          <a:p>
            <a:r>
              <a:rPr lang="nl-NL"/>
              <a:t>Waarom dit onderwerp</a:t>
            </a:r>
            <a:endParaRPr lang="nl-NL" dirty="0"/>
          </a:p>
        </p:txBody>
      </p:sp>
      <p:sp>
        <p:nvSpPr>
          <p:cNvPr id="3" name="Tijdelijke aanduiding voor inhoud 2">
            <a:extLst>
              <a:ext uri="{FF2B5EF4-FFF2-40B4-BE49-F238E27FC236}">
                <a16:creationId xmlns:a16="http://schemas.microsoft.com/office/drawing/2014/main" id="{03093867-C200-3546-B87A-B236B5CB6E16}"/>
              </a:ext>
            </a:extLst>
          </p:cNvPr>
          <p:cNvSpPr>
            <a:spLocks noGrp="1"/>
          </p:cNvSpPr>
          <p:nvPr>
            <p:ph idx="1"/>
          </p:nvPr>
        </p:nvSpPr>
        <p:spPr>
          <a:xfrm>
            <a:off x="628650" y="1369219"/>
            <a:ext cx="7886700" cy="3139281"/>
          </a:xfrm>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a:ln>
                  <a:noFill/>
                </a:ln>
                <a:effectLst/>
                <a:uLnTx/>
                <a:uFillTx/>
                <a:ea typeface="Times New Roman" panose="02020603050405020304" pitchFamily="18" charset="0"/>
                <a:cs typeface="+mn-cs"/>
              </a:rPr>
              <a:t>Over mij</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a:ln>
                  <a:noFill/>
                </a:ln>
                <a:effectLst/>
                <a:uLnTx/>
                <a:uFillTx/>
                <a:ea typeface="Times New Roman" panose="02020603050405020304" pitchFamily="18" charset="0"/>
                <a:cs typeface="+mn-cs"/>
              </a:rPr>
              <a:t>Aantal weken/maanden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a:ln>
                  <a:noFill/>
                </a:ln>
                <a:effectLst/>
                <a:uLnTx/>
                <a:uFillTx/>
                <a:ea typeface="Times New Roman" panose="02020603050405020304" pitchFamily="18" charset="0"/>
                <a:cs typeface="+mn-cs"/>
              </a:rPr>
              <a:t>Ziekenhuis en gewicht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a:ln>
                  <a:noFill/>
                </a:ln>
                <a:effectLst/>
                <a:uLnTx/>
                <a:uFillTx/>
                <a:ea typeface="Times New Roman" panose="02020603050405020304" pitchFamily="18" charset="0"/>
                <a:cs typeface="+mn-cs"/>
              </a:rPr>
              <a:t>Reden</a:t>
            </a:r>
          </a:p>
          <a:p>
            <a:endParaRPr lang="nl-NL" sz="2400" dirty="0"/>
          </a:p>
          <a:p>
            <a:endParaRPr lang="nl-NL" sz="2400" dirty="0"/>
          </a:p>
        </p:txBody>
      </p:sp>
      <p:sp>
        <p:nvSpPr>
          <p:cNvPr id="5" name="Tijdelijke aanduiding voor dianummer 4">
            <a:extLst>
              <a:ext uri="{FF2B5EF4-FFF2-40B4-BE49-F238E27FC236}">
                <a16:creationId xmlns:a16="http://schemas.microsoft.com/office/drawing/2014/main" id="{C855A052-17C6-584C-A39D-D27B56C7FAE1}"/>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4</a:t>
            </a:fld>
            <a:endParaRPr lang="nl-NL"/>
          </a:p>
        </p:txBody>
      </p:sp>
      <p:sp>
        <p:nvSpPr>
          <p:cNvPr id="6" name="Rechthoek: afgeronde hoeken 6">
            <a:extLst>
              <a:ext uri="{FF2B5EF4-FFF2-40B4-BE49-F238E27FC236}">
                <a16:creationId xmlns:a16="http://schemas.microsoft.com/office/drawing/2014/main" id="{3B37D76E-9409-4CC5-8CF0-C81B0BDCFD60}"/>
              </a:ext>
            </a:extLst>
          </p:cNvPr>
          <p:cNvSpPr/>
          <p:nvPr/>
        </p:nvSpPr>
        <p:spPr>
          <a:xfrm>
            <a:off x="4612160" y="1379539"/>
            <a:ext cx="3999139" cy="2169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Plaats hier een foto van jezelf toen je in het ziekenhuis lag</a:t>
            </a:r>
            <a:endParaRPr lang="nl-NL" dirty="0"/>
          </a:p>
        </p:txBody>
      </p:sp>
    </p:spTree>
    <p:extLst>
      <p:ext uri="{BB962C8B-B14F-4D97-AF65-F5344CB8AC3E}">
        <p14:creationId xmlns:p14="http://schemas.microsoft.com/office/powerpoint/2010/main" val="392972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55042-60EB-9047-8BF8-A1E382861914}"/>
              </a:ext>
            </a:extLst>
          </p:cNvPr>
          <p:cNvSpPr>
            <a:spLocks noGrp="1"/>
          </p:cNvSpPr>
          <p:nvPr>
            <p:ph type="title"/>
          </p:nvPr>
        </p:nvSpPr>
        <p:spPr/>
        <p:txBody>
          <a:bodyPr/>
          <a:lstStyle/>
          <a:p>
            <a:r>
              <a:rPr lang="nl-NL"/>
              <a:t>Wanneer “te vroeg geboren”</a:t>
            </a:r>
            <a:endParaRPr lang="nl-NL" dirty="0"/>
          </a:p>
        </p:txBody>
      </p:sp>
      <p:sp>
        <p:nvSpPr>
          <p:cNvPr id="5" name="Tijdelijke aanduiding voor dianummer 4">
            <a:extLst>
              <a:ext uri="{FF2B5EF4-FFF2-40B4-BE49-F238E27FC236}">
                <a16:creationId xmlns:a16="http://schemas.microsoft.com/office/drawing/2014/main" id="{F7233B5E-3453-F646-B546-4A836006A018}"/>
              </a:ext>
            </a:extLst>
          </p:cNvPr>
          <p:cNvSpPr>
            <a:spLocks noGrp="1"/>
          </p:cNvSpPr>
          <p:nvPr>
            <p:ph type="sldNum" sz="quarter" idx="12"/>
          </p:nvPr>
        </p:nvSpPr>
        <p:spPr/>
        <p:txBody>
          <a:bodyPr/>
          <a:lstStyle/>
          <a:p>
            <a:fld id="{436E61CA-A30C-FF45-AF41-02DCADF47719}" type="slidenum">
              <a:rPr lang="nl-NL" smtClean="0"/>
              <a:t>5</a:t>
            </a:fld>
            <a:endParaRPr lang="nl-NL"/>
          </a:p>
        </p:txBody>
      </p:sp>
      <p:sp>
        <p:nvSpPr>
          <p:cNvPr id="6" name="Tijdelijke aanduiding voor inhoud 2">
            <a:extLst>
              <a:ext uri="{FF2B5EF4-FFF2-40B4-BE49-F238E27FC236}">
                <a16:creationId xmlns:a16="http://schemas.microsoft.com/office/drawing/2014/main" id="{23166979-39B7-4F14-95FB-31E5A336FBA8}"/>
              </a:ext>
            </a:extLst>
          </p:cNvPr>
          <p:cNvSpPr txBox="1">
            <a:spLocks/>
          </p:cNvSpPr>
          <p:nvPr/>
        </p:nvSpPr>
        <p:spPr>
          <a:xfrm>
            <a:off x="628650" y="1369219"/>
            <a:ext cx="7886700" cy="3139281"/>
          </a:xfrm>
          <a:prstGeom prst="rect">
            <a:avLst/>
          </a:prstGeom>
        </p:spPr>
        <p:txBody>
          <a:bodyPr vert="horz" lIns="0" tIns="0" rIns="0" bIns="0" rtlCol="0">
            <a:normAutofit/>
          </a:bodyPr>
          <a:lstStyle>
            <a:lvl1pPr marL="457200" indent="-457200" algn="l" defTabSz="685800" rtl="0" eaLnBrk="1" latinLnBrk="0" hangingPunct="1">
              <a:lnSpc>
                <a:spcPct val="90000"/>
              </a:lnSpc>
              <a:spcBef>
                <a:spcPts val="750"/>
              </a:spcBef>
              <a:buFont typeface="Arial" panose="020B0604020202020204" pitchFamily="34" charset="0"/>
              <a:buChar char="•"/>
              <a:defRPr sz="2800" kern="1200"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bg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bg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bg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2400">
                <a:ea typeface="Times New Roman" panose="02020603050405020304" pitchFamily="18" charset="0"/>
              </a:rPr>
              <a:t>9 maanden is 40 weken</a:t>
            </a:r>
          </a:p>
          <a:p>
            <a:r>
              <a:rPr lang="nl-NL" sz="2400">
                <a:ea typeface="Times New Roman" panose="02020603050405020304" pitchFamily="18" charset="0"/>
              </a:rPr>
              <a:t>Prematuur </a:t>
            </a:r>
          </a:p>
          <a:p>
            <a:r>
              <a:rPr lang="nl-NL" sz="2400">
                <a:ea typeface="Times New Roman" panose="02020603050405020304" pitchFamily="18" charset="0"/>
              </a:rPr>
              <a:t>dysmatuur</a:t>
            </a:r>
          </a:p>
          <a:p>
            <a:r>
              <a:rPr lang="nl-NL" sz="2400">
                <a:ea typeface="Times New Roman" panose="02020603050405020304" pitchFamily="18" charset="0"/>
              </a:rPr>
              <a:t>Tweeling of drieling</a:t>
            </a:r>
            <a:endParaRPr lang="nl-NL" sz="2400" dirty="0"/>
          </a:p>
        </p:txBody>
      </p:sp>
    </p:spTree>
    <p:extLst>
      <p:ext uri="{BB962C8B-B14F-4D97-AF65-F5344CB8AC3E}">
        <p14:creationId xmlns:p14="http://schemas.microsoft.com/office/powerpoint/2010/main" val="193736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58DB-ABFA-B7DE-13A5-5B9DA7CD437C}"/>
              </a:ext>
            </a:extLst>
          </p:cNvPr>
          <p:cNvSpPr>
            <a:spLocks noGrp="1"/>
          </p:cNvSpPr>
          <p:nvPr>
            <p:ph type="title"/>
          </p:nvPr>
        </p:nvSpPr>
        <p:spPr/>
        <p:txBody>
          <a:bodyPr/>
          <a:lstStyle/>
          <a:p>
            <a:r>
              <a:rPr lang="en-US"/>
              <a:t>Nicu</a:t>
            </a:r>
          </a:p>
        </p:txBody>
      </p:sp>
      <p:sp>
        <p:nvSpPr>
          <p:cNvPr id="3" name="Content Placeholder 2">
            <a:extLst>
              <a:ext uri="{FF2B5EF4-FFF2-40B4-BE49-F238E27FC236}">
                <a16:creationId xmlns:a16="http://schemas.microsoft.com/office/drawing/2014/main" id="{9721A2F6-D689-DC45-242A-29D2A595386B}"/>
              </a:ext>
            </a:extLst>
          </p:cNvPr>
          <p:cNvSpPr>
            <a:spLocks noGrp="1"/>
          </p:cNvSpPr>
          <p:nvPr>
            <p:ph idx="1"/>
          </p:nvPr>
        </p:nvSpPr>
        <p:spPr/>
        <p:txBody>
          <a:bodyPr>
            <a:normAutofit/>
          </a:bodyPr>
          <a:lstStyle/>
          <a:p>
            <a:pPr marL="0" indent="0">
              <a:buNone/>
            </a:pPr>
            <a:r>
              <a:rPr lang="nl-NL" sz="2400" b="0" i="0">
                <a:effectLst/>
                <a:latin typeface="Calibri Light" panose="020F0302020204030204" pitchFamily="34" charset="0"/>
                <a:cs typeface="Calibri Light" panose="020F0302020204030204" pitchFamily="34" charset="0"/>
              </a:rPr>
              <a:t>Neonatologie is de zorg voor pasgeborenen. De afdeling voor pasgeborenen heet dan ook afdeling Neonatologie. De intensive care voor pasgeborenen wordt meestal de Neonatale Intensive Care Unit of NICU genoemd. Dit is een zeer gespecialiseerde afdeling Neonatologie.</a:t>
            </a:r>
            <a:endParaRPr lang="en-US" sz="2400">
              <a:latin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99975A21-A74D-E2A5-A27B-69A6DA5FBC89}"/>
              </a:ext>
            </a:extLst>
          </p:cNvPr>
          <p:cNvSpPr>
            <a:spLocks noGrp="1"/>
          </p:cNvSpPr>
          <p:nvPr>
            <p:ph type="sldNum" sz="quarter" idx="12"/>
          </p:nvPr>
        </p:nvSpPr>
        <p:spPr/>
        <p:txBody>
          <a:bodyPr/>
          <a:lstStyle/>
          <a:p>
            <a:fld id="{436E61CA-A30C-FF45-AF41-02DCADF47719}" type="slidenum">
              <a:rPr lang="nl-NL" smtClean="0"/>
              <a:t>6</a:t>
            </a:fld>
            <a:endParaRPr lang="nl-NL"/>
          </a:p>
        </p:txBody>
      </p:sp>
    </p:spTree>
    <p:extLst>
      <p:ext uri="{BB962C8B-B14F-4D97-AF65-F5344CB8AC3E}">
        <p14:creationId xmlns:p14="http://schemas.microsoft.com/office/powerpoint/2010/main" val="3854084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4D19A-E662-2844-8728-03411FD5BDBC}"/>
              </a:ext>
            </a:extLst>
          </p:cNvPr>
          <p:cNvSpPr>
            <a:spLocks noGrp="1"/>
          </p:cNvSpPr>
          <p:nvPr>
            <p:ph type="title"/>
          </p:nvPr>
        </p:nvSpPr>
        <p:spPr>
          <a:xfrm>
            <a:off x="628650" y="273844"/>
            <a:ext cx="7886700" cy="994172"/>
          </a:xfrm>
        </p:spPr>
        <p:txBody>
          <a:bodyPr anchor="ctr">
            <a:normAutofit/>
          </a:bodyPr>
          <a:lstStyle/>
          <a:p>
            <a:r>
              <a:rPr lang="nl-NL"/>
              <a:t>Wat is een couveuse</a:t>
            </a:r>
            <a:endParaRPr lang="nl-NL" dirty="0"/>
          </a:p>
        </p:txBody>
      </p:sp>
      <p:sp>
        <p:nvSpPr>
          <p:cNvPr id="5" name="Tijdelijke aanduiding voor dianummer 4">
            <a:extLst>
              <a:ext uri="{FF2B5EF4-FFF2-40B4-BE49-F238E27FC236}">
                <a16:creationId xmlns:a16="http://schemas.microsoft.com/office/drawing/2014/main" id="{AC145686-8AC7-8746-9881-1475324C1700}"/>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7</a:t>
            </a:fld>
            <a:endParaRPr lang="nl-NL"/>
          </a:p>
        </p:txBody>
      </p:sp>
      <p:sp>
        <p:nvSpPr>
          <p:cNvPr id="8" name="TextBox 7">
            <a:extLst>
              <a:ext uri="{FF2B5EF4-FFF2-40B4-BE49-F238E27FC236}">
                <a16:creationId xmlns:a16="http://schemas.microsoft.com/office/drawing/2014/main" id="{3E9AD175-E805-CA4E-BA60-715481A5DED2}"/>
              </a:ext>
            </a:extLst>
          </p:cNvPr>
          <p:cNvSpPr txBox="1"/>
          <p:nvPr/>
        </p:nvSpPr>
        <p:spPr>
          <a:xfrm>
            <a:off x="676656" y="1563624"/>
            <a:ext cx="184731" cy="369332"/>
          </a:xfrm>
          <a:prstGeom prst="rect">
            <a:avLst/>
          </a:prstGeom>
          <a:noFill/>
        </p:spPr>
        <p:txBody>
          <a:bodyPr wrap="none" rtlCol="0">
            <a:spAutoFit/>
          </a:bodyPr>
          <a:lstStyle/>
          <a:p>
            <a:endParaRPr lang="en-NL" dirty="0"/>
          </a:p>
        </p:txBody>
      </p:sp>
      <p:sp>
        <p:nvSpPr>
          <p:cNvPr id="6" name="Content Placeholder 5">
            <a:extLst>
              <a:ext uri="{FF2B5EF4-FFF2-40B4-BE49-F238E27FC236}">
                <a16:creationId xmlns:a16="http://schemas.microsoft.com/office/drawing/2014/main" id="{5F63E1D9-67D7-A541-BBE5-0895A94A4A27}"/>
              </a:ext>
            </a:extLst>
          </p:cNvPr>
          <p:cNvSpPr>
            <a:spLocks noGrp="1"/>
          </p:cNvSpPr>
          <p:nvPr>
            <p:ph idx="1"/>
          </p:nvPr>
        </p:nvSpPr>
        <p:spPr/>
        <p:txBody>
          <a:bodyPr>
            <a:normAutofit/>
          </a:bodyPr>
          <a:lstStyle/>
          <a:p>
            <a:pPr marL="457200" indent="-457200">
              <a:buFont typeface="Arial" panose="020B0604020202020204" pitchFamily="34" charset="0"/>
              <a:buChar char="•"/>
            </a:pPr>
            <a:r>
              <a:rPr lang="nl-NL" sz="2400">
                <a:effectLst/>
                <a:ea typeface="Times New Roman" panose="02020603050405020304" pitchFamily="18" charset="0"/>
              </a:rPr>
              <a:t>Een couveuse is een glazen kast met deurtjes erin</a:t>
            </a:r>
          </a:p>
          <a:p>
            <a:pPr marL="457200" indent="-457200">
              <a:buFont typeface="Arial" panose="020B0604020202020204" pitchFamily="34" charset="0"/>
              <a:buChar char="•"/>
            </a:pPr>
            <a:r>
              <a:rPr lang="nl-NL" sz="2400">
                <a:effectLst/>
                <a:ea typeface="Times New Roman" panose="02020603050405020304" pitchFamily="18" charset="0"/>
              </a:rPr>
              <a:t>Te vroeg geboren, zieke of te kleine baby’s</a:t>
            </a:r>
          </a:p>
          <a:p>
            <a:pPr marL="457200" indent="-457200">
              <a:buFont typeface="Arial" panose="020B0604020202020204" pitchFamily="34" charset="0"/>
              <a:buChar char="•"/>
            </a:pPr>
            <a:r>
              <a:rPr lang="nl-NL" sz="2400">
                <a:ea typeface="Times New Roman" panose="02020603050405020304" pitchFamily="18" charset="0"/>
              </a:rPr>
              <a:t>W</a:t>
            </a:r>
            <a:r>
              <a:rPr lang="nl-NL" sz="2400">
                <a:effectLst/>
                <a:ea typeface="Times New Roman" panose="02020603050405020304" pitchFamily="18" charset="0"/>
              </a:rPr>
              <a:t>arm, vochtig en heel schoon</a:t>
            </a:r>
          </a:p>
          <a:p>
            <a:pPr marL="457200" indent="-457200">
              <a:buFont typeface="Arial" panose="020B0604020202020204" pitchFamily="34" charset="0"/>
              <a:buChar char="•"/>
            </a:pPr>
            <a:r>
              <a:rPr lang="nl-NL" sz="2400">
                <a:ea typeface="Times New Roman" panose="02020603050405020304" pitchFamily="18" charset="0"/>
              </a:rPr>
              <a:t>V</a:t>
            </a:r>
            <a:r>
              <a:rPr lang="nl-NL" sz="2400">
                <a:effectLst/>
                <a:ea typeface="Times New Roman" panose="02020603050405020304" pitchFamily="18" charset="0"/>
              </a:rPr>
              <a:t>eel te klein en/of veel te licht. </a:t>
            </a:r>
            <a:endParaRPr lang="nl-NL" sz="2400"/>
          </a:p>
          <a:p>
            <a:endParaRPr lang="en-NL" sz="2400"/>
          </a:p>
        </p:txBody>
      </p:sp>
      <p:pic>
        <p:nvPicPr>
          <p:cNvPr id="7" name="Picture 6" descr="A room with medical equipment&#10;&#10;Description automatically generated with low confidence">
            <a:extLst>
              <a:ext uri="{FF2B5EF4-FFF2-40B4-BE49-F238E27FC236}">
                <a16:creationId xmlns:a16="http://schemas.microsoft.com/office/drawing/2014/main" id="{AB2D8ED8-0EDE-6579-4BC0-FA056995F95D}"/>
              </a:ext>
            </a:extLst>
          </p:cNvPr>
          <p:cNvPicPr>
            <a:picLocks noChangeAspect="1"/>
          </p:cNvPicPr>
          <p:nvPr/>
        </p:nvPicPr>
        <p:blipFill>
          <a:blip r:embed="rId3"/>
          <a:stretch>
            <a:fillRect/>
          </a:stretch>
        </p:blipFill>
        <p:spPr>
          <a:xfrm>
            <a:off x="4962488" y="2185261"/>
            <a:ext cx="3992826" cy="2242348"/>
          </a:xfrm>
          <a:prstGeom prst="rect">
            <a:avLst/>
          </a:prstGeom>
        </p:spPr>
      </p:pic>
    </p:spTree>
    <p:extLst>
      <p:ext uri="{BB962C8B-B14F-4D97-AF65-F5344CB8AC3E}">
        <p14:creationId xmlns:p14="http://schemas.microsoft.com/office/powerpoint/2010/main" val="320660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4D19A-E662-2844-8728-03411FD5BDBC}"/>
              </a:ext>
            </a:extLst>
          </p:cNvPr>
          <p:cNvSpPr>
            <a:spLocks noGrp="1"/>
          </p:cNvSpPr>
          <p:nvPr>
            <p:ph type="title"/>
          </p:nvPr>
        </p:nvSpPr>
        <p:spPr>
          <a:xfrm>
            <a:off x="628650" y="273844"/>
            <a:ext cx="7886700" cy="994172"/>
          </a:xfrm>
        </p:spPr>
        <p:txBody>
          <a:bodyPr anchor="ctr">
            <a:normAutofit/>
          </a:bodyPr>
          <a:lstStyle/>
          <a:p>
            <a:r>
              <a:rPr lang="nl-NL"/>
              <a:t>Geschiedenis van een couveuse</a:t>
            </a:r>
            <a:endParaRPr lang="nl-NL" dirty="0"/>
          </a:p>
        </p:txBody>
      </p:sp>
      <p:sp>
        <p:nvSpPr>
          <p:cNvPr id="5" name="Tijdelijke aanduiding voor dianummer 4">
            <a:extLst>
              <a:ext uri="{FF2B5EF4-FFF2-40B4-BE49-F238E27FC236}">
                <a16:creationId xmlns:a16="http://schemas.microsoft.com/office/drawing/2014/main" id="{AC145686-8AC7-8746-9881-1475324C1700}"/>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8</a:t>
            </a:fld>
            <a:endParaRPr lang="nl-NL"/>
          </a:p>
        </p:txBody>
      </p:sp>
      <p:sp>
        <p:nvSpPr>
          <p:cNvPr id="7" name="Content Placeholder 5">
            <a:extLst>
              <a:ext uri="{FF2B5EF4-FFF2-40B4-BE49-F238E27FC236}">
                <a16:creationId xmlns:a16="http://schemas.microsoft.com/office/drawing/2014/main" id="{6DE0AE67-8401-4273-9CFD-E258F8F0FEEF}"/>
              </a:ext>
            </a:extLst>
          </p:cNvPr>
          <p:cNvSpPr>
            <a:spLocks noGrp="1"/>
          </p:cNvSpPr>
          <p:nvPr>
            <p:ph idx="1"/>
          </p:nvPr>
        </p:nvSpPr>
        <p:spPr>
          <a:xfrm>
            <a:off x="628650" y="1369219"/>
            <a:ext cx="7521437" cy="2407651"/>
          </a:xfrm>
        </p:spPr>
        <p:txBody>
          <a:bodyPr>
            <a:normAutofit/>
          </a:bodyPr>
          <a:lstStyle/>
          <a:p>
            <a:r>
              <a:rPr lang="nl-NL" sz="2400">
                <a:effectLst/>
                <a:ea typeface="Times New Roman" panose="02020603050405020304" pitchFamily="18" charset="0"/>
              </a:rPr>
              <a:t>De eerste couveuse werd uitgevonden in 1835 in Sint-Petersburg</a:t>
            </a:r>
          </a:p>
        </p:txBody>
      </p:sp>
      <p:pic>
        <p:nvPicPr>
          <p:cNvPr id="9" name="Picture 8" descr="A picture containing indoor, wall, floor, table&#10;&#10;Description automatically generated">
            <a:extLst>
              <a:ext uri="{FF2B5EF4-FFF2-40B4-BE49-F238E27FC236}">
                <a16:creationId xmlns:a16="http://schemas.microsoft.com/office/drawing/2014/main" id="{7B33513C-7588-43A0-B52E-F4A80D79E347}"/>
              </a:ext>
            </a:extLst>
          </p:cNvPr>
          <p:cNvPicPr>
            <a:picLocks noChangeAspect="1"/>
          </p:cNvPicPr>
          <p:nvPr/>
        </p:nvPicPr>
        <p:blipFill>
          <a:blip r:embed="rId3"/>
          <a:stretch>
            <a:fillRect/>
          </a:stretch>
        </p:blipFill>
        <p:spPr>
          <a:xfrm>
            <a:off x="6457950" y="1793875"/>
            <a:ext cx="2476500" cy="1809750"/>
          </a:xfrm>
          <a:prstGeom prst="rect">
            <a:avLst/>
          </a:prstGeom>
        </p:spPr>
      </p:pic>
      <p:pic>
        <p:nvPicPr>
          <p:cNvPr id="1026" name="Picture 2">
            <a:extLst>
              <a:ext uri="{FF2B5EF4-FFF2-40B4-BE49-F238E27FC236}">
                <a16:creationId xmlns:a16="http://schemas.microsoft.com/office/drawing/2014/main" id="{3B297BCD-B89B-41E8-B616-3DFD4BEE846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77208" y="2314160"/>
            <a:ext cx="2632879" cy="15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03D9A2D3-A7C3-46C7-B8C0-FAB89B66725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101804" y="1895078"/>
            <a:ext cx="1664429" cy="240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961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9D3CD-0679-C746-AA1B-3400673B3418}"/>
              </a:ext>
            </a:extLst>
          </p:cNvPr>
          <p:cNvSpPr>
            <a:spLocks noGrp="1"/>
          </p:cNvSpPr>
          <p:nvPr>
            <p:ph type="title"/>
          </p:nvPr>
        </p:nvSpPr>
        <p:spPr>
          <a:xfrm>
            <a:off x="628650" y="273844"/>
            <a:ext cx="7886700" cy="994172"/>
          </a:xfrm>
        </p:spPr>
        <p:txBody>
          <a:bodyPr anchor="ctr">
            <a:normAutofit/>
          </a:bodyPr>
          <a:lstStyle/>
          <a:p>
            <a:r>
              <a:rPr lang="nl-NL"/>
              <a:t>Verzorging</a:t>
            </a:r>
            <a:endParaRPr lang="nl-NL" dirty="0"/>
          </a:p>
        </p:txBody>
      </p:sp>
      <p:sp>
        <p:nvSpPr>
          <p:cNvPr id="7" name="Content Placeholder 6">
            <a:extLst>
              <a:ext uri="{FF2B5EF4-FFF2-40B4-BE49-F238E27FC236}">
                <a16:creationId xmlns:a16="http://schemas.microsoft.com/office/drawing/2014/main" id="{65B1EA5A-1245-4445-854B-2AD30F7A01EB}"/>
              </a:ext>
            </a:extLst>
          </p:cNvPr>
          <p:cNvSpPr>
            <a:spLocks noGrp="1"/>
          </p:cNvSpPr>
          <p:nvPr>
            <p:ph idx="1"/>
          </p:nvPr>
        </p:nvSpPr>
        <p:spPr>
          <a:xfrm>
            <a:off x="628650" y="1369219"/>
            <a:ext cx="2467841" cy="2519387"/>
          </a:xfrm>
        </p:spPr>
        <p:txBody>
          <a:bodyPr>
            <a:normAutofit/>
          </a:bodyPr>
          <a:lstStyle/>
          <a:p>
            <a:r>
              <a:rPr lang="nl-NL" sz="2400">
                <a:cs typeface="Arial" panose="020B0604020202020204" pitchFamily="34" charset="0"/>
              </a:rPr>
              <a:t>Neonatoloog</a:t>
            </a:r>
          </a:p>
          <a:p>
            <a:r>
              <a:rPr lang="nl-NL" sz="2400">
                <a:effectLst/>
                <a:ea typeface="Times New Roman" panose="02020603050405020304" pitchFamily="18" charset="0"/>
                <a:cs typeface="Arial" panose="020B0604020202020204" pitchFamily="34" charset="0"/>
              </a:rPr>
              <a:t>Apparatuur</a:t>
            </a:r>
          </a:p>
          <a:p>
            <a:r>
              <a:rPr lang="nl-NL" sz="2400">
                <a:effectLst/>
                <a:ea typeface="Times New Roman" panose="02020603050405020304" pitchFamily="18" charset="0"/>
                <a:cs typeface="Arial" panose="020B0604020202020204" pitchFamily="34" charset="0"/>
              </a:rPr>
              <a:t>Temperatuur</a:t>
            </a:r>
          </a:p>
          <a:p>
            <a:r>
              <a:rPr lang="nl-NL" sz="2400">
                <a:effectLst/>
                <a:ea typeface="Times New Roman" panose="02020603050405020304" pitchFamily="18" charset="0"/>
                <a:cs typeface="Arial" panose="020B0604020202020204" pitchFamily="34" charset="0"/>
              </a:rPr>
              <a:t>Snuggle </a:t>
            </a:r>
          </a:p>
          <a:p>
            <a:r>
              <a:rPr lang="nl-NL" sz="2400">
                <a:effectLst/>
                <a:ea typeface="Times New Roman" panose="02020603050405020304" pitchFamily="18" charset="0"/>
                <a:cs typeface="Arial" panose="020B0604020202020204" pitchFamily="34" charset="0"/>
              </a:rPr>
              <a:t>Geurdoekje</a:t>
            </a:r>
          </a:p>
          <a:p>
            <a:r>
              <a:rPr lang="nl-NL" sz="2400">
                <a:effectLst/>
                <a:ea typeface="Times New Roman" panose="02020603050405020304" pitchFamily="18" charset="0"/>
                <a:cs typeface="Arial" panose="020B0604020202020204" pitchFamily="34" charset="0"/>
              </a:rPr>
              <a:t>Luier</a:t>
            </a:r>
          </a:p>
          <a:p>
            <a:pPr marL="2743200" lvl="8" indent="0">
              <a:buNone/>
            </a:pPr>
            <a:endParaRPr lang="en-NL" sz="2400" dirty="0">
              <a:solidFill>
                <a:schemeClr val="bg1"/>
              </a:solidFill>
              <a:latin typeface="+mj-lt"/>
            </a:endParaRPr>
          </a:p>
          <a:p>
            <a:pPr lvl="7"/>
            <a:endParaRPr lang="en-NL" sz="2400" dirty="0">
              <a:solidFill>
                <a:schemeClr val="bg1"/>
              </a:solidFill>
              <a:latin typeface="+mj-lt"/>
            </a:endParaRPr>
          </a:p>
        </p:txBody>
      </p:sp>
      <p:sp>
        <p:nvSpPr>
          <p:cNvPr id="5" name="Tijdelijke aanduiding voor dianummer 4">
            <a:extLst>
              <a:ext uri="{FF2B5EF4-FFF2-40B4-BE49-F238E27FC236}">
                <a16:creationId xmlns:a16="http://schemas.microsoft.com/office/drawing/2014/main" id="{FFEF8F0F-8BDA-6E48-ACAA-3DFC98E559BB}"/>
              </a:ext>
            </a:extLst>
          </p:cNvPr>
          <p:cNvSpPr>
            <a:spLocks noGrp="1"/>
          </p:cNvSpPr>
          <p:nvPr>
            <p:ph type="sldNum" sz="quarter" idx="12"/>
          </p:nvPr>
        </p:nvSpPr>
        <p:spPr>
          <a:xfrm>
            <a:off x="6457950" y="4620023"/>
            <a:ext cx="2057400" cy="273844"/>
          </a:xfrm>
        </p:spPr>
        <p:txBody>
          <a:bodyPr anchor="ctr">
            <a:normAutofit/>
          </a:bodyPr>
          <a:lstStyle/>
          <a:p>
            <a:pPr>
              <a:spcAft>
                <a:spcPts val="600"/>
              </a:spcAft>
            </a:pPr>
            <a:fld id="{436E61CA-A30C-FF45-AF41-02DCADF47719}" type="slidenum">
              <a:rPr lang="nl-NL" smtClean="0"/>
              <a:pPr>
                <a:spcAft>
                  <a:spcPts val="600"/>
                </a:spcAft>
              </a:pPr>
              <a:t>9</a:t>
            </a:fld>
            <a:endParaRPr lang="nl-NL"/>
          </a:p>
        </p:txBody>
      </p:sp>
      <p:sp>
        <p:nvSpPr>
          <p:cNvPr id="8" name="TextBox 7">
            <a:extLst>
              <a:ext uri="{FF2B5EF4-FFF2-40B4-BE49-F238E27FC236}">
                <a16:creationId xmlns:a16="http://schemas.microsoft.com/office/drawing/2014/main" id="{D102648B-C024-412A-9981-342719E29DC9}"/>
              </a:ext>
            </a:extLst>
          </p:cNvPr>
          <p:cNvSpPr txBox="1"/>
          <p:nvPr/>
        </p:nvSpPr>
        <p:spPr>
          <a:xfrm>
            <a:off x="4270661" y="1369219"/>
            <a:ext cx="2547581" cy="2599686"/>
          </a:xfrm>
          <a:prstGeom prst="rect">
            <a:avLst/>
          </a:prstGeom>
          <a:noFill/>
        </p:spPr>
        <p:txBody>
          <a:bodyPr wrap="square">
            <a:spAutoFit/>
          </a:bodyPr>
          <a:lstStyle/>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cs typeface="Arial" panose="020B0604020202020204" pitchFamily="34" charset="0"/>
              </a:rPr>
              <a:t>Brilletje</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cs typeface="Arial" panose="020B0604020202020204" pitchFamily="34" charset="0"/>
              </a:rPr>
              <a:t>Plakkertjes</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cs typeface="Arial" panose="020B0604020202020204" pitchFamily="34" charset="0"/>
              </a:rPr>
              <a:t>Buidelen</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cs typeface="Arial" panose="020B0604020202020204" pitchFamily="34" charset="0"/>
              </a:rPr>
              <a:t>Schoon </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cs typeface="Arial" panose="020B0604020202020204" pitchFamily="34" charset="0"/>
              </a:rPr>
              <a:t>Wattenstaafje</a:t>
            </a:r>
          </a:p>
          <a:p>
            <a:pPr marL="457200" indent="-457200" defTabSz="685800">
              <a:lnSpc>
                <a:spcPct val="90000"/>
              </a:lnSpc>
              <a:spcBef>
                <a:spcPts val="750"/>
              </a:spcBef>
              <a:buFont typeface="Arial" panose="020B0604020202020204" pitchFamily="34" charset="0"/>
              <a:buChar char="•"/>
            </a:pPr>
            <a:r>
              <a:rPr lang="nl-NL" sz="2400">
                <a:solidFill>
                  <a:schemeClr val="bg1"/>
                </a:solidFill>
                <a:latin typeface="+mj-lt"/>
                <a:cs typeface="Arial" panose="020B0604020202020204" pitchFamily="34" charset="0"/>
              </a:rPr>
              <a:t>Verblijf</a:t>
            </a:r>
            <a:endParaRPr lang="nl-NL" sz="24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427896958"/>
      </p:ext>
    </p:extLst>
  </p:cSld>
  <p:clrMapOvr>
    <a:masterClrMapping/>
  </p:clrMapOvr>
</p:sld>
</file>

<file path=ppt/theme/theme1.xml><?xml version="1.0" encoding="utf-8"?>
<a:theme xmlns:a="http://schemas.openxmlformats.org/drawingml/2006/main" name="Kantoorthema">
  <a:themeElements>
    <a:clrScheme name="Care4Neo">
      <a:dk1>
        <a:srgbClr val="9CAFB3"/>
      </a:dk1>
      <a:lt1>
        <a:srgbClr val="FFFFFF"/>
      </a:lt1>
      <a:dk2>
        <a:srgbClr val="6C4673"/>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4Neo Presentatie v1" id="{B5B5D1E1-0279-BB43-8B01-2A0201F79D40}" vid="{8103B2E6-1E96-6740-874A-DFC8E6053B6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3036</Words>
  <Application>Microsoft Office PowerPoint</Application>
  <PresentationFormat>On-screen Show (16:9)</PresentationFormat>
  <Paragraphs>215</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Courier New</vt:lpstr>
      <vt:lpstr>Times New Roman</vt:lpstr>
      <vt:lpstr>Kantoorthema</vt:lpstr>
      <vt:lpstr>Mijn spreekbeurt over vroeggeboorte</vt:lpstr>
      <vt:lpstr>Tips voor je spreekbeurt</vt:lpstr>
      <vt:lpstr>Agenda</vt:lpstr>
      <vt:lpstr>Waarom dit onderwerp</vt:lpstr>
      <vt:lpstr>Wanneer “te vroeg geboren”</vt:lpstr>
      <vt:lpstr>Nicu</vt:lpstr>
      <vt:lpstr>Wat is een couveuse</vt:lpstr>
      <vt:lpstr>Geschiedenis van een couveuse</vt:lpstr>
      <vt:lpstr>Verzorging</vt:lpstr>
      <vt:lpstr>Van Geboorte tot naar Huis</vt:lpstr>
      <vt:lpstr>Bekende mensen</vt:lpstr>
      <vt:lpstr>En nu</vt:lpstr>
      <vt:lpstr>Bedankt voor je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Introductiebijeenkomst</dc:title>
  <dc:creator>Claudia de Haas</dc:creator>
  <cp:lastModifiedBy>Alberdien Kenbeek</cp:lastModifiedBy>
  <cp:revision>13</cp:revision>
  <dcterms:created xsi:type="dcterms:W3CDTF">2020-09-18T09:03:36Z</dcterms:created>
  <dcterms:modified xsi:type="dcterms:W3CDTF">2022-06-06T11:04:34Z</dcterms:modified>
</cp:coreProperties>
</file>